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15"/>
  </p:notesMasterIdLst>
  <p:sldIdLst>
    <p:sldId id="1157" r:id="rId5"/>
    <p:sldId id="2714" r:id="rId6"/>
    <p:sldId id="2874" r:id="rId7"/>
    <p:sldId id="1415" r:id="rId8"/>
    <p:sldId id="1416" r:id="rId9"/>
    <p:sldId id="2587" r:id="rId10"/>
    <p:sldId id="2586" r:id="rId11"/>
    <p:sldId id="396" r:id="rId12"/>
    <p:sldId id="397" r:id="rId13"/>
    <p:sldId id="264" r:id="rId14"/>
    <p:sldId id="338" r:id="rId16"/>
    <p:sldId id="339" r:id="rId17"/>
    <p:sldId id="340" r:id="rId18"/>
    <p:sldId id="341" r:id="rId19"/>
    <p:sldId id="342" r:id="rId20"/>
    <p:sldId id="2011" r:id="rId21"/>
    <p:sldId id="656" r:id="rId22"/>
    <p:sldId id="348" r:id="rId23"/>
    <p:sldId id="1918" r:id="rId24"/>
    <p:sldId id="1055" r:id="rId25"/>
    <p:sldId id="1056" r:id="rId26"/>
    <p:sldId id="2947" r:id="rId27"/>
    <p:sldId id="1057" r:id="rId28"/>
    <p:sldId id="1058" r:id="rId29"/>
    <p:sldId id="1059" r:id="rId30"/>
    <p:sldId id="1060" r:id="rId31"/>
    <p:sldId id="1858" r:id="rId32"/>
    <p:sldId id="2646" r:id="rId33"/>
    <p:sldId id="1085" r:id="rId34"/>
    <p:sldId id="1063" r:id="rId35"/>
    <p:sldId id="1064" r:id="rId36"/>
    <p:sldId id="1065" r:id="rId37"/>
    <p:sldId id="1066" r:id="rId38"/>
    <p:sldId id="2428" r:id="rId39"/>
    <p:sldId id="1068" r:id="rId40"/>
    <p:sldId id="1069" r:id="rId41"/>
    <p:sldId id="1070" r:id="rId42"/>
    <p:sldId id="1071" r:id="rId43"/>
    <p:sldId id="2681" r:id="rId44"/>
    <p:sldId id="2682" r:id="rId45"/>
    <p:sldId id="1111" r:id="rId46"/>
    <p:sldId id="1113" r:id="rId47"/>
    <p:sldId id="1114" r:id="rId48"/>
    <p:sldId id="3005" r:id="rId49"/>
    <p:sldId id="2452" r:id="rId50"/>
    <p:sldId id="2453" r:id="rId51"/>
    <p:sldId id="1118" r:id="rId52"/>
    <p:sldId id="1119" r:id="rId53"/>
    <p:sldId id="2359" r:id="rId54"/>
    <p:sldId id="1126" r:id="rId55"/>
    <p:sldId id="1127" r:id="rId56"/>
    <p:sldId id="1128" r:id="rId57"/>
    <p:sldId id="1129" r:id="rId58"/>
    <p:sldId id="2426" r:id="rId5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0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0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0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0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0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0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0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0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0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正版用户" initials="微" lastIdx="0" clrIdx="0"/>
  <p:cmAuthor id="2" name="唐海波" initials="唐" lastIdx="11" clrIdx="0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99FF33"/>
    <a:srgbClr val="009900"/>
    <a:srgbClr val="CC0066"/>
    <a:srgbClr val="33CC33"/>
    <a:srgbClr val="66FF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751"/>
    <p:restoredTop sz="94660"/>
  </p:normalViewPr>
  <p:slideViewPr>
    <p:cSldViewPr showGuides="1">
      <p:cViewPr>
        <p:scale>
          <a:sx n="66" d="100"/>
          <a:sy n="66" d="100"/>
        </p:scale>
        <p:origin x="-1734" y="-96"/>
      </p:cViewPr>
      <p:guideLst>
        <p:guide orient="horz" pos="2063"/>
        <p:guide pos="23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444"/>
    </p:cViewPr>
  </p:sorterViewPr>
  <p:gridSpacing cx="45004" cy="45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3" Type="http://schemas.openxmlformats.org/officeDocument/2006/relationships/commentAuthors" Target="commentAuthors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73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3" Type="http://schemas.openxmlformats.org/officeDocument/2006/relationships/image" Target="../media/image7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7" Type="http://schemas.openxmlformats.org/officeDocument/2006/relationships/image" Target="../media/image80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87.wmf"/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7.vml.rels><?xml version="1.0" encoding="UTF-8" standalone="yes"?>
<Relationships xmlns="http://schemas.openxmlformats.org/package/2006/relationships"><Relationship Id="rId7" Type="http://schemas.openxmlformats.org/officeDocument/2006/relationships/image" Target="../media/image94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2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7.wmf"/><Relationship Id="rId4" Type="http://schemas.openxmlformats.org/officeDocument/2006/relationships/image" Target="../media/image106.wmf"/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wmf"/><Relationship Id="rId8" Type="http://schemas.openxmlformats.org/officeDocument/2006/relationships/image" Target="../media/image115.wmf"/><Relationship Id="rId7" Type="http://schemas.openxmlformats.org/officeDocument/2006/relationships/image" Target="../media/image114.wmf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7" Type="http://schemas.openxmlformats.org/officeDocument/2006/relationships/image" Target="../media/image125.wmf"/><Relationship Id="rId16" Type="http://schemas.openxmlformats.org/officeDocument/2006/relationships/image" Target="../media/image124.wmf"/><Relationship Id="rId15" Type="http://schemas.openxmlformats.org/officeDocument/2006/relationships/image" Target="../media/image123.wmf"/><Relationship Id="rId14" Type="http://schemas.openxmlformats.org/officeDocument/2006/relationships/image" Target="../media/image122.wmf"/><Relationship Id="rId13" Type="http://schemas.openxmlformats.org/officeDocument/2006/relationships/image" Target="../media/image121.wmf"/><Relationship Id="rId12" Type="http://schemas.openxmlformats.org/officeDocument/2006/relationships/image" Target="../media/image120.wmf"/><Relationship Id="rId11" Type="http://schemas.openxmlformats.org/officeDocument/2006/relationships/image" Target="../media/image119.wmf"/><Relationship Id="rId10" Type="http://schemas.openxmlformats.org/officeDocument/2006/relationships/image" Target="../media/image117.wmf"/><Relationship Id="rId1" Type="http://schemas.openxmlformats.org/officeDocument/2006/relationships/image" Target="../media/image108.wmf"/></Relationships>
</file>

<file path=ppt/drawings/_rels/vmlDrawing2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9.wmf"/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2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7.wmf"/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2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3.wmf"/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7" Type="http://schemas.openxmlformats.org/officeDocument/2006/relationships/image" Target="../media/image150.wmf"/><Relationship Id="rId6" Type="http://schemas.openxmlformats.org/officeDocument/2006/relationships/image" Target="../media/image149.w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28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2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68.wmf"/><Relationship Id="rId6" Type="http://schemas.openxmlformats.org/officeDocument/2006/relationships/image" Target="../media/image167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3.wmf"/><Relationship Id="rId4" Type="http://schemas.openxmlformats.org/officeDocument/2006/relationships/image" Target="../media/image172.wmf"/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3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9.wmf"/><Relationship Id="rId4" Type="http://schemas.openxmlformats.org/officeDocument/2006/relationships/image" Target="../media/image178.wmf"/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9.wmf"/><Relationship Id="rId8" Type="http://schemas.openxmlformats.org/officeDocument/2006/relationships/image" Target="../media/image188.wmf"/><Relationship Id="rId7" Type="http://schemas.openxmlformats.org/officeDocument/2006/relationships/image" Target="../media/image187.wmf"/><Relationship Id="rId6" Type="http://schemas.openxmlformats.org/officeDocument/2006/relationships/image" Target="../media/image186.wmf"/><Relationship Id="rId5" Type="http://schemas.openxmlformats.org/officeDocument/2006/relationships/image" Target="../media/image185.wmf"/><Relationship Id="rId4" Type="http://schemas.openxmlformats.org/officeDocument/2006/relationships/image" Target="../media/image184.wmf"/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9" Type="http://schemas.openxmlformats.org/officeDocument/2006/relationships/image" Target="../media/image199.wmf"/><Relationship Id="rId18" Type="http://schemas.openxmlformats.org/officeDocument/2006/relationships/image" Target="../media/image198.wmf"/><Relationship Id="rId17" Type="http://schemas.openxmlformats.org/officeDocument/2006/relationships/image" Target="../media/image197.wmf"/><Relationship Id="rId16" Type="http://schemas.openxmlformats.org/officeDocument/2006/relationships/image" Target="../media/image196.wmf"/><Relationship Id="rId15" Type="http://schemas.openxmlformats.org/officeDocument/2006/relationships/image" Target="../media/image195.wmf"/><Relationship Id="rId14" Type="http://schemas.openxmlformats.org/officeDocument/2006/relationships/image" Target="../media/image194.wmf"/><Relationship Id="rId13" Type="http://schemas.openxmlformats.org/officeDocument/2006/relationships/image" Target="../media/image193.wmf"/><Relationship Id="rId12" Type="http://schemas.openxmlformats.org/officeDocument/2006/relationships/image" Target="../media/image192.wmf"/><Relationship Id="rId11" Type="http://schemas.openxmlformats.org/officeDocument/2006/relationships/image" Target="../media/image191.wmf"/><Relationship Id="rId10" Type="http://schemas.openxmlformats.org/officeDocument/2006/relationships/image" Target="../media/image190.wmf"/><Relationship Id="rId1" Type="http://schemas.openxmlformats.org/officeDocument/2006/relationships/image" Target="../media/image181.wmf"/></Relationships>
</file>

<file path=ppt/drawings/_rels/vmlDrawing3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72.wmf"/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34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0.wmf"/><Relationship Id="rId6" Type="http://schemas.openxmlformats.org/officeDocument/2006/relationships/image" Target="../media/image80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Relationship Id="rId3" Type="http://schemas.openxmlformats.org/officeDocument/2006/relationships/image" Target="../media/image79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wmf"/><Relationship Id="rId8" Type="http://schemas.openxmlformats.org/officeDocument/2006/relationships/image" Target="../media/image208.wmf"/><Relationship Id="rId7" Type="http://schemas.openxmlformats.org/officeDocument/2006/relationships/image" Target="../media/image207.wmf"/><Relationship Id="rId6" Type="http://schemas.openxmlformats.org/officeDocument/2006/relationships/image" Target="../media/image206.wmf"/><Relationship Id="rId5" Type="http://schemas.openxmlformats.org/officeDocument/2006/relationships/image" Target="../media/image205.wmf"/><Relationship Id="rId4" Type="http://schemas.openxmlformats.org/officeDocument/2006/relationships/image" Target="../media/image204.wmf"/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0" Type="http://schemas.openxmlformats.org/officeDocument/2006/relationships/image" Target="../media/image210.wmf"/><Relationship Id="rId1" Type="http://schemas.openxmlformats.org/officeDocument/2006/relationships/image" Target="../media/image201.wmf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wmf"/><Relationship Id="rId8" Type="http://schemas.openxmlformats.org/officeDocument/2006/relationships/image" Target="../media/image194.wmf"/><Relationship Id="rId7" Type="http://schemas.openxmlformats.org/officeDocument/2006/relationships/image" Target="../media/image199.wmf"/><Relationship Id="rId6" Type="http://schemas.openxmlformats.org/officeDocument/2006/relationships/image" Target="../media/image198.wmf"/><Relationship Id="rId5" Type="http://schemas.openxmlformats.org/officeDocument/2006/relationships/image" Target="../media/image211.wmf"/><Relationship Id="rId4" Type="http://schemas.openxmlformats.org/officeDocument/2006/relationships/image" Target="../media/image207.wmf"/><Relationship Id="rId3" Type="http://schemas.openxmlformats.org/officeDocument/2006/relationships/image" Target="../media/image79.wmf"/><Relationship Id="rId2" Type="http://schemas.openxmlformats.org/officeDocument/2006/relationships/image" Target="../media/image75.wmf"/><Relationship Id="rId10" Type="http://schemas.openxmlformats.org/officeDocument/2006/relationships/image" Target="../media/image212.wmf"/><Relationship Id="rId1" Type="http://schemas.openxmlformats.org/officeDocument/2006/relationships/image" Target="../media/image74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7" Type="http://schemas.openxmlformats.org/officeDocument/2006/relationships/image" Target="../media/image3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46.wmf"/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页眉占位符 1228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fontAlgn="base"/>
            <a:endParaRPr lang="zh-CN" sz="1200" b="0" strike="noStrike" noProof="1" dirty="0"/>
          </a:p>
        </p:txBody>
      </p:sp>
      <p:sp>
        <p:nvSpPr>
          <p:cNvPr id="12291" name="日期占位符 1229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algn="r" fontAlgn="base"/>
            <a:endParaRPr lang="zh-CN" altLang="en-US" sz="1200" b="0" strike="noStrike" noProof="1" dirty="0"/>
          </a:p>
        </p:txBody>
      </p:sp>
      <p:sp>
        <p:nvSpPr>
          <p:cNvPr id="7172" name="幻灯片图像占位符 12291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173" name="文本占位符 12292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294" name="页脚占位符 1229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fontAlgn="base"/>
            <a:endParaRPr lang="zh-CN" sz="1200" b="0" strike="noStrike" noProof="1" dirty="0"/>
          </a:p>
        </p:txBody>
      </p:sp>
      <p:sp>
        <p:nvSpPr>
          <p:cNvPr id="12295" name="灯片编号占位符 1229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 fontAlgn="base"/>
            <a:fld id="{9A0DB2DC-4C9A-4742-B13C-FB6460FD3503}" type="slidenum">
              <a:rPr lang="zh-CN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幻灯片图像占位符 1331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2530" name="文本占位符 13314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</p:spPr>
        <p:txBody>
          <a:bodyPr anchor="t"/>
          <a:p>
            <a:pPr lvl="0"/>
            <a:endParaRPr lang="zh-CN" altLang="en-US" dirty="0"/>
          </a:p>
        </p:txBody>
      </p:sp>
      <p:sp>
        <p:nvSpPr>
          <p:cNvPr id="22531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dirty="0" smtClean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8450" y="279400"/>
            <a:ext cx="2057400" cy="5830888"/>
          </a:xfrm>
        </p:spPr>
        <p:txBody>
          <a:bodyPr vert="eaVert"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6250" y="279400"/>
            <a:ext cx="6052930" cy="583088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76250" y="279400"/>
            <a:ext cx="8229600" cy="58308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dirty="0" smtClean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 algn="l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6250" y="1584325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346" y="1584325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970222"/>
          </a:xfrm>
        </p:spPr>
        <p:txBody>
          <a:bodyPr/>
          <a:lstStyle>
            <a:lvl1pPr algn="ctr">
              <a:defRPr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4793" y="1567346"/>
            <a:ext cx="352638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4793" y="2338388"/>
            <a:ext cx="3526380" cy="37859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z="1350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7212" y="1567346"/>
            <a:ext cx="352638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171450" indent="-171450">
              <a:buNone/>
              <a:defRPr lang="zh-CN" altLang="en-US" b="0" smtClean="0"/>
            </a:lvl1pPr>
          </a:lstStyle>
          <a:p>
            <a:pPr marL="0" lvl="0" indent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7212" y="2357460"/>
            <a:ext cx="3526381" cy="37668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95638" cy="1600200"/>
          </a:xfrm>
        </p:spPr>
        <p:txBody>
          <a:bodyPr anchor="t" anchorCtr="0">
            <a:normAutofit/>
          </a:bodyPr>
          <a:lstStyle>
            <a:lvl1pPr>
              <a:defRPr sz="3000"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8600" y="457201"/>
            <a:ext cx="4477941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95638" cy="381158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8450" y="279400"/>
            <a:ext cx="2057400" cy="5830888"/>
          </a:xfrm>
        </p:spPr>
        <p:txBody>
          <a:bodyPr vert="eaVert"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6250" y="279400"/>
            <a:ext cx="6052930" cy="583088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76250" y="279400"/>
            <a:ext cx="8229600" cy="58308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dirty="0" smtClean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 algn="l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6250" y="1584325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346" y="1584325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970222"/>
          </a:xfrm>
        </p:spPr>
        <p:txBody>
          <a:bodyPr/>
          <a:lstStyle>
            <a:lvl1pPr algn="ctr">
              <a:defRPr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4793" y="1567346"/>
            <a:ext cx="352638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4793" y="2338388"/>
            <a:ext cx="3526380" cy="37859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z="1350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7212" y="1567346"/>
            <a:ext cx="352638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171450" indent="-171450">
              <a:buNone/>
              <a:defRPr lang="zh-CN" altLang="en-US" b="0" smtClean="0"/>
            </a:lvl1pPr>
          </a:lstStyle>
          <a:p>
            <a:pPr marL="0" lvl="0" indent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7212" y="2357460"/>
            <a:ext cx="3526381" cy="37668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 algn="l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95638" cy="1600200"/>
          </a:xfrm>
        </p:spPr>
        <p:txBody>
          <a:bodyPr anchor="t" anchorCtr="0">
            <a:normAutofit/>
          </a:bodyPr>
          <a:lstStyle>
            <a:lvl1pPr>
              <a:defRPr sz="3000"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8600" y="457201"/>
            <a:ext cx="4477941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95638" cy="381158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8450" y="279400"/>
            <a:ext cx="2057400" cy="5830888"/>
          </a:xfrm>
        </p:spPr>
        <p:txBody>
          <a:bodyPr vert="eaVert"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6250" y="279400"/>
            <a:ext cx="6052930" cy="583088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76250" y="279400"/>
            <a:ext cx="8229600" cy="58308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6250" y="1584325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346" y="1584325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970222"/>
          </a:xfrm>
        </p:spPr>
        <p:txBody>
          <a:bodyPr/>
          <a:lstStyle>
            <a:lvl1pPr algn="ctr">
              <a:defRPr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4793" y="1567346"/>
            <a:ext cx="352638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4793" y="2338388"/>
            <a:ext cx="3526380" cy="37859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base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base"/>
            <a:r>
              <a:rPr lang="zh-CN" altLang="en-US" sz="1350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base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base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7212" y="1567346"/>
            <a:ext cx="352638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171450" indent="-171450">
              <a:buNone/>
              <a:defRPr lang="zh-CN" altLang="en-US" b="0" smtClean="0"/>
            </a:lvl1pPr>
          </a:lstStyle>
          <a:p>
            <a:pPr marL="0" lvl="0" indent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7212" y="2357460"/>
            <a:ext cx="3526381" cy="37668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1350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95638" cy="1600200"/>
          </a:xfrm>
        </p:spPr>
        <p:txBody>
          <a:bodyPr anchor="t" anchorCtr="0">
            <a:normAutofit/>
          </a:bodyPr>
          <a:lstStyle>
            <a:lvl1pPr>
              <a:defRPr sz="3000"/>
            </a:lvl1pPr>
          </a:lstStyle>
          <a:p>
            <a:pPr fontAlgn="base"/>
            <a:r>
              <a:rPr lang="zh-CN" altLang="en-US" strike="noStrike" noProof="1" dirty="0" smtClean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8600" y="457201"/>
            <a:ext cx="4477941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95638" cy="381158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audio" Target="../media/audio2.wav"/><Relationship Id="rId13" Type="http://schemas.openxmlformats.org/officeDocument/2006/relationships/audio" Target="../media/audio1.wav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audio" Target="../media/audio2.wav"/><Relationship Id="rId13" Type="http://schemas.openxmlformats.org/officeDocument/2006/relationships/audio" Target="../media/audio1.wav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4" Type="http://schemas.openxmlformats.org/officeDocument/2006/relationships/audio" Target="../media/audio2.wav"/><Relationship Id="rId13" Type="http://schemas.openxmlformats.org/officeDocument/2006/relationships/audio" Target="../media/audio1.wav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76250" y="27940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76250" y="1584325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b="0"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b="0"/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 b="0"/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1031" name="动作按钮: 开始 1037">
            <a:hlinkClick r:id="" action="ppaction://hlinkshowjump?jump=firstslide">
              <a:snd r:embed="rId13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动作按钮: 后退或前一项 1038">
            <a:hlinkClick r:id="" action="ppaction://hlinkshowjump?jump=previousslide">
              <a:snd r:embed="rId13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3" name="动作按钮: 前进或下一项 1039">
            <a:hlinkClick r:id="" action="ppaction://hlinkshowjump?jump=nextslide">
              <a:snd r:embed="rId13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动作按钮: 结束 1040">
            <a:hlinkClick r:id="" action="ppaction://hlinkshowjump?jump=endshow">
              <a:snd r:embed="rId14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476250" y="27940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476250" y="1584325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b="0"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b="0"/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 b="0"/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2055" name="动作按钮: 开始 1037">
            <a:hlinkClick r:id="" action="ppaction://hlinkshowjump?jump=firstslide">
              <a:snd r:embed="rId13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6" name="动作按钮: 后退或前一项 1038">
            <a:hlinkClick r:id="" action="ppaction://hlinkshowjump?jump=previousslide">
              <a:snd r:embed="rId13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7" name="动作按钮: 前进或下一项 1039">
            <a:hlinkClick r:id="" action="ppaction://hlinkshowjump?jump=nextslide">
              <a:snd r:embed="rId13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8" name="动作按钮: 结束 1040">
            <a:hlinkClick r:id="" action="ppaction://hlinkshowjump?jump=endshow">
              <a:snd r:embed="rId14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ctr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1025"/>
          <p:cNvSpPr>
            <a:spLocks noGrp="1"/>
          </p:cNvSpPr>
          <p:nvPr>
            <p:ph type="title"/>
          </p:nvPr>
        </p:nvSpPr>
        <p:spPr>
          <a:xfrm>
            <a:off x="476250" y="27940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1026"/>
          <p:cNvSpPr>
            <a:spLocks noGrp="1"/>
          </p:cNvSpPr>
          <p:nvPr>
            <p:ph type="body"/>
          </p:nvPr>
        </p:nvSpPr>
        <p:spPr>
          <a:xfrm>
            <a:off x="476250" y="1584325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b="0"/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b="0"/>
            </a:lvl1pPr>
          </a:lstStyle>
          <a:p>
            <a:pPr lvl="0" fontAlgn="base"/>
            <a:endParaRPr lang="zh-CN" strike="noStrike" noProof="1" dirty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 b="0"/>
            </a:lvl1pPr>
          </a:lstStyle>
          <a:p>
            <a:pPr lvl="0" fontAlgn="base"/>
            <a:fld id="{9A0DB2DC-4C9A-4742-B13C-FB6460FD3503}" type="slidenum">
              <a:rPr 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strike="noStrike" noProof="1" dirty="0"/>
          </a:p>
        </p:txBody>
      </p:sp>
      <p:sp>
        <p:nvSpPr>
          <p:cNvPr id="4103" name="动作按钮: 开始 1037">
            <a:hlinkClick r:id="" action="ppaction://hlinkshowjump?jump=firstslide">
              <a:snd r:embed="rId13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4" name="动作按钮: 后退或前一项 1038">
            <a:hlinkClick r:id="" action="ppaction://hlinkshowjump?jump=previousslide">
              <a:snd r:embed="rId13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5" name="动作按钮: 前进或下一项 1039">
            <a:hlinkClick r:id="" action="ppaction://hlinkshowjump?jump=nextslide">
              <a:snd r:embed="rId13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6" name="动作按钮: 结束 1040">
            <a:hlinkClick r:id="" action="ppaction://hlinkshowjump?jump=endshow">
              <a:snd r:embed="rId14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pPr lvl="0"/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marL="0" lvl="0" indent="0" algn="ctr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16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3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.wmf"/><Relationship Id="rId1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wmf"/><Relationship Id="rId8" Type="http://schemas.openxmlformats.org/officeDocument/2006/relationships/oleObject" Target="../embeddings/oleObject15.bin"/><Relationship Id="rId7" Type="http://schemas.openxmlformats.org/officeDocument/2006/relationships/image" Target="../media/image22.w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20.wmf"/><Relationship Id="rId2" Type="http://schemas.openxmlformats.org/officeDocument/2006/relationships/oleObject" Target="../embeddings/oleObject12.bin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4.wmf"/><Relationship Id="rId10" Type="http://schemas.openxmlformats.org/officeDocument/2006/relationships/oleObject" Target="../embeddings/oleObject16.bin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8" Type="http://schemas.openxmlformats.org/officeDocument/2006/relationships/oleObject" Target="../embeddings/oleObject21.bin"/><Relationship Id="rId7" Type="http://schemas.openxmlformats.org/officeDocument/2006/relationships/oleObject" Target="../embeddings/oleObject20.bin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18.bin"/><Relationship Id="rId20" Type="http://schemas.openxmlformats.org/officeDocument/2006/relationships/vmlDrawing" Target="../drawings/vmlDrawing5.vml"/><Relationship Id="rId2" Type="http://schemas.openxmlformats.org/officeDocument/2006/relationships/image" Target="../media/image25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32.wmf"/><Relationship Id="rId17" Type="http://schemas.openxmlformats.org/officeDocument/2006/relationships/oleObject" Target="../embeddings/oleObject26.bin"/><Relationship Id="rId16" Type="http://schemas.openxmlformats.org/officeDocument/2006/relationships/image" Target="../media/image31.wmf"/><Relationship Id="rId15" Type="http://schemas.openxmlformats.org/officeDocument/2006/relationships/oleObject" Target="../embeddings/oleObject25.bin"/><Relationship Id="rId14" Type="http://schemas.openxmlformats.org/officeDocument/2006/relationships/image" Target="../media/image30.wmf"/><Relationship Id="rId13" Type="http://schemas.openxmlformats.org/officeDocument/2006/relationships/oleObject" Target="../embeddings/oleObject24.bin"/><Relationship Id="rId12" Type="http://schemas.openxmlformats.org/officeDocument/2006/relationships/image" Target="../media/image29.wmf"/><Relationship Id="rId11" Type="http://schemas.openxmlformats.org/officeDocument/2006/relationships/oleObject" Target="../embeddings/oleObject23.bin"/><Relationship Id="rId10" Type="http://schemas.openxmlformats.org/officeDocument/2006/relationships/oleObject" Target="../embeddings/oleObject22.bin"/><Relationship Id="rId1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34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2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8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35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0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9.wmf"/><Relationship Id="rId1" Type="http://schemas.openxmlformats.org/officeDocument/2006/relationships/oleObject" Target="../embeddings/oleObject33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8" Type="http://schemas.openxmlformats.org/officeDocument/2006/relationships/image" Target="../media/image45.wmf"/><Relationship Id="rId7" Type="http://schemas.openxmlformats.org/officeDocument/2006/relationships/oleObject" Target="../embeddings/oleObject39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42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6.wmf"/><Relationship Id="rId1" Type="http://schemas.openxmlformats.org/officeDocument/2006/relationships/oleObject" Target="../embeddings/oleObject36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audio" Target="../media/audio3.wav"/><Relationship Id="rId5" Type="http://schemas.openxmlformats.org/officeDocument/2006/relationships/slide" Target="slide37.xml"/><Relationship Id="rId4" Type="http://schemas.openxmlformats.org/officeDocument/2006/relationships/image" Target="../media/image48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7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41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image" Target="../media/image54.wmf"/><Relationship Id="rId7" Type="http://schemas.openxmlformats.org/officeDocument/2006/relationships/oleObject" Target="../embeddings/oleObject46.bin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2.wmf"/><Relationship Id="rId3" Type="http://schemas.openxmlformats.org/officeDocument/2006/relationships/oleObject" Target="../embeddings/oleObject44.bin"/><Relationship Id="rId2" Type="http://schemas.openxmlformats.org/officeDocument/2006/relationships/image" Target="../media/image51.wmf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6.wmf"/><Relationship Id="rId11" Type="http://schemas.openxmlformats.org/officeDocument/2006/relationships/oleObject" Target="../embeddings/oleObject48.bin"/><Relationship Id="rId10" Type="http://schemas.openxmlformats.org/officeDocument/2006/relationships/image" Target="../media/image55.wmf"/><Relationship Id="rId1" Type="http://schemas.openxmlformats.org/officeDocument/2006/relationships/oleObject" Target="../embeddings/oleObject43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1.jpeg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57.wmf"/><Relationship Id="rId1" Type="http://schemas.openxmlformats.org/officeDocument/2006/relationships/oleObject" Target="../embeddings/oleObject49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.bin"/><Relationship Id="rId8" Type="http://schemas.openxmlformats.org/officeDocument/2006/relationships/image" Target="../media/image70.wmf"/><Relationship Id="rId7" Type="http://schemas.openxmlformats.org/officeDocument/2006/relationships/oleObject" Target="../embeddings/oleObject54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69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68.wmf"/><Relationship Id="rId16" Type="http://schemas.openxmlformats.org/officeDocument/2006/relationships/vmlDrawing" Target="../drawings/vmlDrawing13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73.wmf"/><Relationship Id="rId13" Type="http://schemas.openxmlformats.org/officeDocument/2006/relationships/oleObject" Target="../embeddings/oleObject57.bin"/><Relationship Id="rId12" Type="http://schemas.openxmlformats.org/officeDocument/2006/relationships/image" Target="../media/image72.wmf"/><Relationship Id="rId11" Type="http://schemas.openxmlformats.org/officeDocument/2006/relationships/oleObject" Target="../embeddings/oleObject56.bin"/><Relationship Id="rId10" Type="http://schemas.openxmlformats.org/officeDocument/2006/relationships/image" Target="../media/image71.wmf"/><Relationship Id="rId1" Type="http://schemas.openxmlformats.org/officeDocument/2006/relationships/oleObject" Target="../embeddings/oleObject51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.bin"/><Relationship Id="rId8" Type="http://schemas.openxmlformats.org/officeDocument/2006/relationships/image" Target="../media/image77.wmf"/><Relationship Id="rId7" Type="http://schemas.openxmlformats.org/officeDocument/2006/relationships/oleObject" Target="../embeddings/oleObject61.bin"/><Relationship Id="rId6" Type="http://schemas.openxmlformats.org/officeDocument/2006/relationships/image" Target="../media/image76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74.wmf"/><Relationship Id="rId16" Type="http://schemas.openxmlformats.org/officeDocument/2006/relationships/vmlDrawing" Target="../drawings/vmlDrawing14.vml"/><Relationship Id="rId15" Type="http://schemas.openxmlformats.org/officeDocument/2006/relationships/slideLayout" Target="../slideLayouts/slideLayout31.xml"/><Relationship Id="rId14" Type="http://schemas.openxmlformats.org/officeDocument/2006/relationships/image" Target="../media/image80.wmf"/><Relationship Id="rId13" Type="http://schemas.openxmlformats.org/officeDocument/2006/relationships/oleObject" Target="../embeddings/oleObject64.bin"/><Relationship Id="rId12" Type="http://schemas.openxmlformats.org/officeDocument/2006/relationships/image" Target="../media/image79.wmf"/><Relationship Id="rId11" Type="http://schemas.openxmlformats.org/officeDocument/2006/relationships/oleObject" Target="../embeddings/oleObject63.bin"/><Relationship Id="rId10" Type="http://schemas.openxmlformats.org/officeDocument/2006/relationships/image" Target="../media/image78.wmf"/><Relationship Id="rId1" Type="http://schemas.openxmlformats.org/officeDocument/2006/relationships/oleObject" Target="../embeddings/oleObject58.bin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hyperlink" Target="https://phet.colorado.edu/" TargetMode="External"/><Relationship Id="rId1" Type="http://schemas.openxmlformats.org/officeDocument/2006/relationships/hyperlink" Target="http://www.icourse163.org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82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81.wmf"/><Relationship Id="rId1" Type="http://schemas.openxmlformats.org/officeDocument/2006/relationships/oleObject" Target="../embeddings/oleObject65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87.wmf"/><Relationship Id="rId7" Type="http://schemas.openxmlformats.org/officeDocument/2006/relationships/oleObject" Target="../embeddings/oleObject71.bin"/><Relationship Id="rId6" Type="http://schemas.openxmlformats.org/officeDocument/2006/relationships/image" Target="../media/image86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85.w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84.wmf"/><Relationship Id="rId10" Type="http://schemas.openxmlformats.org/officeDocument/2006/relationships/vmlDrawing" Target="../drawings/vmlDrawing16.vml"/><Relationship Id="rId1" Type="http://schemas.openxmlformats.org/officeDocument/2006/relationships/oleObject" Target="../embeddings/oleObject68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8" Type="http://schemas.openxmlformats.org/officeDocument/2006/relationships/image" Target="../media/image91.w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90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89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88.wmf"/><Relationship Id="rId16" Type="http://schemas.openxmlformats.org/officeDocument/2006/relationships/vmlDrawing" Target="../drawings/vmlDrawing17.v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94.wmf"/><Relationship Id="rId13" Type="http://schemas.openxmlformats.org/officeDocument/2006/relationships/oleObject" Target="../embeddings/oleObject78.bin"/><Relationship Id="rId12" Type="http://schemas.openxmlformats.org/officeDocument/2006/relationships/image" Target="../media/image93.wmf"/><Relationship Id="rId11" Type="http://schemas.openxmlformats.org/officeDocument/2006/relationships/oleObject" Target="../embeddings/oleObject77.bin"/><Relationship Id="rId10" Type="http://schemas.openxmlformats.org/officeDocument/2006/relationships/image" Target="../media/image92.wmf"/><Relationship Id="rId1" Type="http://schemas.openxmlformats.org/officeDocument/2006/relationships/oleObject" Target="../embeddings/oleObject72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5.wmf"/><Relationship Id="rId1" Type="http://schemas.openxmlformats.org/officeDocument/2006/relationships/oleObject" Target="../embeddings/oleObject79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4.bin"/><Relationship Id="rId8" Type="http://schemas.openxmlformats.org/officeDocument/2006/relationships/image" Target="../media/image99.wmf"/><Relationship Id="rId7" Type="http://schemas.openxmlformats.org/officeDocument/2006/relationships/oleObject" Target="../embeddings/oleObject83.bin"/><Relationship Id="rId6" Type="http://schemas.openxmlformats.org/officeDocument/2006/relationships/image" Target="../media/image98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97.wmf"/><Relationship Id="rId3" Type="http://schemas.openxmlformats.org/officeDocument/2006/relationships/oleObject" Target="../embeddings/oleObject81.bin"/><Relationship Id="rId2" Type="http://schemas.openxmlformats.org/officeDocument/2006/relationships/image" Target="../media/image96.wmf"/><Relationship Id="rId16" Type="http://schemas.openxmlformats.org/officeDocument/2006/relationships/vmlDrawing" Target="../drawings/vmlDrawing1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02.wmf"/><Relationship Id="rId13" Type="http://schemas.openxmlformats.org/officeDocument/2006/relationships/oleObject" Target="../embeddings/oleObject86.bin"/><Relationship Id="rId12" Type="http://schemas.openxmlformats.org/officeDocument/2006/relationships/image" Target="../media/image101.wmf"/><Relationship Id="rId11" Type="http://schemas.openxmlformats.org/officeDocument/2006/relationships/oleObject" Target="../embeddings/oleObject85.bin"/><Relationship Id="rId10" Type="http://schemas.openxmlformats.org/officeDocument/2006/relationships/image" Target="../media/image100.wmf"/><Relationship Id="rId1" Type="http://schemas.openxmlformats.org/officeDocument/2006/relationships/oleObject" Target="../embeddings/oleObject80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1.bin"/><Relationship Id="rId8" Type="http://schemas.openxmlformats.org/officeDocument/2006/relationships/image" Target="../media/image106.wmf"/><Relationship Id="rId7" Type="http://schemas.openxmlformats.org/officeDocument/2006/relationships/oleObject" Target="../embeddings/oleObject90.bin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04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103.wmf"/><Relationship Id="rId12" Type="http://schemas.openxmlformats.org/officeDocument/2006/relationships/vmlDrawing" Target="../drawings/vmlDrawing2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7.wmf"/><Relationship Id="rId1" Type="http://schemas.openxmlformats.org/officeDocument/2006/relationships/oleObject" Target="../embeddings/oleObject87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111.wmf"/><Relationship Id="rId7" Type="http://schemas.openxmlformats.org/officeDocument/2006/relationships/oleObject" Target="../embeddings/oleObject95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09.wmf"/><Relationship Id="rId37" Type="http://schemas.openxmlformats.org/officeDocument/2006/relationships/vmlDrawing" Target="../drawings/vmlDrawing21.vml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125.wmf"/><Relationship Id="rId34" Type="http://schemas.openxmlformats.org/officeDocument/2006/relationships/oleObject" Target="../embeddings/oleObject108.bin"/><Relationship Id="rId33" Type="http://schemas.openxmlformats.org/officeDocument/2006/relationships/image" Target="../media/image124.wmf"/><Relationship Id="rId32" Type="http://schemas.openxmlformats.org/officeDocument/2006/relationships/oleObject" Target="../embeddings/oleObject107.bin"/><Relationship Id="rId31" Type="http://schemas.openxmlformats.org/officeDocument/2006/relationships/image" Target="../media/image123.wmf"/><Relationship Id="rId30" Type="http://schemas.openxmlformats.org/officeDocument/2006/relationships/oleObject" Target="../embeddings/oleObject106.bin"/><Relationship Id="rId3" Type="http://schemas.openxmlformats.org/officeDocument/2006/relationships/oleObject" Target="../embeddings/oleObject93.bin"/><Relationship Id="rId29" Type="http://schemas.openxmlformats.org/officeDocument/2006/relationships/image" Target="../media/image122.wmf"/><Relationship Id="rId28" Type="http://schemas.openxmlformats.org/officeDocument/2006/relationships/oleObject" Target="../embeddings/oleObject105.bin"/><Relationship Id="rId27" Type="http://schemas.openxmlformats.org/officeDocument/2006/relationships/image" Target="../media/image121.wmf"/><Relationship Id="rId26" Type="http://schemas.openxmlformats.org/officeDocument/2006/relationships/oleObject" Target="../embeddings/oleObject104.bin"/><Relationship Id="rId25" Type="http://schemas.openxmlformats.org/officeDocument/2006/relationships/image" Target="../media/image120.wmf"/><Relationship Id="rId24" Type="http://schemas.openxmlformats.org/officeDocument/2006/relationships/oleObject" Target="../embeddings/oleObject103.bin"/><Relationship Id="rId23" Type="http://schemas.openxmlformats.org/officeDocument/2006/relationships/image" Target="../media/image119.wmf"/><Relationship Id="rId22" Type="http://schemas.openxmlformats.org/officeDocument/2006/relationships/oleObject" Target="../embeddings/oleObject102.bin"/><Relationship Id="rId21" Type="http://schemas.openxmlformats.org/officeDocument/2006/relationships/image" Target="../media/image118.jpeg"/><Relationship Id="rId20" Type="http://schemas.openxmlformats.org/officeDocument/2006/relationships/image" Target="../media/image117.wmf"/><Relationship Id="rId2" Type="http://schemas.openxmlformats.org/officeDocument/2006/relationships/image" Target="../media/image108.wmf"/><Relationship Id="rId19" Type="http://schemas.openxmlformats.org/officeDocument/2006/relationships/oleObject" Target="../embeddings/oleObject101.bin"/><Relationship Id="rId18" Type="http://schemas.openxmlformats.org/officeDocument/2006/relationships/image" Target="../media/image116.wmf"/><Relationship Id="rId17" Type="http://schemas.openxmlformats.org/officeDocument/2006/relationships/oleObject" Target="../embeddings/oleObject100.bin"/><Relationship Id="rId16" Type="http://schemas.openxmlformats.org/officeDocument/2006/relationships/image" Target="../media/image115.wmf"/><Relationship Id="rId15" Type="http://schemas.openxmlformats.org/officeDocument/2006/relationships/oleObject" Target="../embeddings/oleObject99.bin"/><Relationship Id="rId14" Type="http://schemas.openxmlformats.org/officeDocument/2006/relationships/image" Target="../media/image114.wmf"/><Relationship Id="rId13" Type="http://schemas.openxmlformats.org/officeDocument/2006/relationships/oleObject" Target="../embeddings/oleObject98.bin"/><Relationship Id="rId12" Type="http://schemas.openxmlformats.org/officeDocument/2006/relationships/image" Target="../media/image113.wmf"/><Relationship Id="rId11" Type="http://schemas.openxmlformats.org/officeDocument/2006/relationships/oleObject" Target="../embeddings/oleObject97.bin"/><Relationship Id="rId10" Type="http://schemas.openxmlformats.org/officeDocument/2006/relationships/image" Target="../media/image112.wmf"/><Relationship Id="rId1" Type="http://schemas.openxmlformats.org/officeDocument/2006/relationships/oleObject" Target="../embeddings/oleObject92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jpeg"/><Relationship Id="rId8" Type="http://schemas.openxmlformats.org/officeDocument/2006/relationships/image" Target="../media/image129.wmf"/><Relationship Id="rId7" Type="http://schemas.openxmlformats.org/officeDocument/2006/relationships/oleObject" Target="../embeddings/oleObject112.bin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27.wmf"/><Relationship Id="rId3" Type="http://schemas.openxmlformats.org/officeDocument/2006/relationships/oleObject" Target="../embeddings/oleObject110.bin"/><Relationship Id="rId2" Type="http://schemas.openxmlformats.org/officeDocument/2006/relationships/image" Target="../media/image126.wmf"/><Relationship Id="rId11" Type="http://schemas.openxmlformats.org/officeDocument/2006/relationships/vmlDrawing" Target="../drawings/vmlDrawing22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09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3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3.wmf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130.jpeg"/><Relationship Id="rId4" Type="http://schemas.openxmlformats.org/officeDocument/2006/relationships/image" Target="../media/image132.wmf"/><Relationship Id="rId3" Type="http://schemas.openxmlformats.org/officeDocument/2006/relationships/oleObject" Target="../embeddings/oleObject114.bin"/><Relationship Id="rId2" Type="http://schemas.openxmlformats.org/officeDocument/2006/relationships/image" Target="../media/image131.wmf"/><Relationship Id="rId1" Type="http://schemas.openxmlformats.org/officeDocument/2006/relationships/oleObject" Target="../embeddings/oleObject113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0.bin"/><Relationship Id="rId8" Type="http://schemas.openxmlformats.org/officeDocument/2006/relationships/image" Target="../media/image137.wmf"/><Relationship Id="rId7" Type="http://schemas.openxmlformats.org/officeDocument/2006/relationships/oleObject" Target="../embeddings/oleObject119.bin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35.wmf"/><Relationship Id="rId3" Type="http://schemas.openxmlformats.org/officeDocument/2006/relationships/oleObject" Target="../embeddings/oleObject117.bin"/><Relationship Id="rId2" Type="http://schemas.openxmlformats.org/officeDocument/2006/relationships/image" Target="../media/image134.wmf"/><Relationship Id="rId14" Type="http://schemas.openxmlformats.org/officeDocument/2006/relationships/vmlDrawing" Target="../drawings/vmlDrawing24.vml"/><Relationship Id="rId13" Type="http://schemas.openxmlformats.org/officeDocument/2006/relationships/slideLayout" Target="../slideLayouts/slideLayout7.xml"/><Relationship Id="rId12" Type="http://schemas.openxmlformats.org/officeDocument/2006/relationships/oleObject" Target="../embeddings/oleObject123.bin"/><Relationship Id="rId11" Type="http://schemas.openxmlformats.org/officeDocument/2006/relationships/oleObject" Target="../embeddings/oleObject122.bin"/><Relationship Id="rId10" Type="http://schemas.openxmlformats.org/officeDocument/2006/relationships/oleObject" Target="../embeddings/oleObject121.bin"/><Relationship Id="rId1" Type="http://schemas.openxmlformats.org/officeDocument/2006/relationships/oleObject" Target="../embeddings/oleObject11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9.png"/><Relationship Id="rId2" Type="http://schemas.openxmlformats.org/officeDocument/2006/relationships/image" Target="../media/image138.wmf"/><Relationship Id="rId1" Type="http://schemas.openxmlformats.org/officeDocument/2006/relationships/oleObject" Target="../embeddings/oleObject124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3.wmf"/><Relationship Id="rId7" Type="http://schemas.openxmlformats.org/officeDocument/2006/relationships/oleObject" Target="../embeddings/oleObject128.bin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41.wmf"/><Relationship Id="rId3" Type="http://schemas.openxmlformats.org/officeDocument/2006/relationships/oleObject" Target="../embeddings/oleObject126.bin"/><Relationship Id="rId2" Type="http://schemas.openxmlformats.org/officeDocument/2006/relationships/image" Target="../media/image140.wmf"/><Relationship Id="rId10" Type="http://schemas.openxmlformats.org/officeDocument/2006/relationships/vmlDrawing" Target="../drawings/vmlDrawing26.vml"/><Relationship Id="rId1" Type="http://schemas.openxmlformats.org/officeDocument/2006/relationships/oleObject" Target="../embeddings/oleObject125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3.bin"/><Relationship Id="rId8" Type="http://schemas.openxmlformats.org/officeDocument/2006/relationships/image" Target="../media/image147.wmf"/><Relationship Id="rId7" Type="http://schemas.openxmlformats.org/officeDocument/2006/relationships/oleObject" Target="../embeddings/oleObject132.bin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45.wmf"/><Relationship Id="rId3" Type="http://schemas.openxmlformats.org/officeDocument/2006/relationships/oleObject" Target="../embeddings/oleObject130.bin"/><Relationship Id="rId2" Type="http://schemas.openxmlformats.org/officeDocument/2006/relationships/image" Target="../media/image144.wmf"/><Relationship Id="rId18" Type="http://schemas.openxmlformats.org/officeDocument/2006/relationships/vmlDrawing" Target="../drawings/vmlDrawing27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51.wmf"/><Relationship Id="rId15" Type="http://schemas.openxmlformats.org/officeDocument/2006/relationships/oleObject" Target="../embeddings/oleObject136.bin"/><Relationship Id="rId14" Type="http://schemas.openxmlformats.org/officeDocument/2006/relationships/image" Target="../media/image150.wmf"/><Relationship Id="rId13" Type="http://schemas.openxmlformats.org/officeDocument/2006/relationships/oleObject" Target="../embeddings/oleObject135.bin"/><Relationship Id="rId12" Type="http://schemas.openxmlformats.org/officeDocument/2006/relationships/image" Target="../media/image149.wmf"/><Relationship Id="rId11" Type="http://schemas.openxmlformats.org/officeDocument/2006/relationships/oleObject" Target="../embeddings/oleObject134.bin"/><Relationship Id="rId10" Type="http://schemas.openxmlformats.org/officeDocument/2006/relationships/image" Target="../media/image148.wmf"/><Relationship Id="rId1" Type="http://schemas.openxmlformats.org/officeDocument/2006/relationships/oleObject" Target="../embeddings/oleObject129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1.bin"/><Relationship Id="rId8" Type="http://schemas.openxmlformats.org/officeDocument/2006/relationships/image" Target="../media/image155.wmf"/><Relationship Id="rId7" Type="http://schemas.openxmlformats.org/officeDocument/2006/relationships/oleObject" Target="../embeddings/oleObject140.bin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53.wmf"/><Relationship Id="rId3" Type="http://schemas.openxmlformats.org/officeDocument/2006/relationships/oleObject" Target="../embeddings/oleObject138.bin"/><Relationship Id="rId2" Type="http://schemas.openxmlformats.org/officeDocument/2006/relationships/image" Target="../media/image152.wmf"/><Relationship Id="rId14" Type="http://schemas.openxmlformats.org/officeDocument/2006/relationships/vmlDrawing" Target="../drawings/vmlDrawing28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57.wmf"/><Relationship Id="rId11" Type="http://schemas.openxmlformats.org/officeDocument/2006/relationships/oleObject" Target="../embeddings/oleObject142.bin"/><Relationship Id="rId10" Type="http://schemas.openxmlformats.org/officeDocument/2006/relationships/image" Target="../media/image156.wmf"/><Relationship Id="rId1" Type="http://schemas.openxmlformats.org/officeDocument/2006/relationships/oleObject" Target="../embeddings/oleObject13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7.bin"/><Relationship Id="rId8" Type="http://schemas.openxmlformats.org/officeDocument/2006/relationships/image" Target="../media/image165.wmf"/><Relationship Id="rId7" Type="http://schemas.openxmlformats.org/officeDocument/2006/relationships/oleObject" Target="../embeddings/oleObject146.bin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163.wmf"/><Relationship Id="rId3" Type="http://schemas.openxmlformats.org/officeDocument/2006/relationships/oleObject" Target="../embeddings/oleObject144.bin"/><Relationship Id="rId2" Type="http://schemas.openxmlformats.org/officeDocument/2006/relationships/image" Target="../media/image162.wmf"/><Relationship Id="rId16" Type="http://schemas.openxmlformats.org/officeDocument/2006/relationships/vmlDrawing" Target="../drawings/vmlDrawing29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68.wmf"/><Relationship Id="rId13" Type="http://schemas.openxmlformats.org/officeDocument/2006/relationships/oleObject" Target="../embeddings/oleObject149.bin"/><Relationship Id="rId12" Type="http://schemas.openxmlformats.org/officeDocument/2006/relationships/image" Target="../media/image167.wmf"/><Relationship Id="rId11" Type="http://schemas.openxmlformats.org/officeDocument/2006/relationships/oleObject" Target="../embeddings/oleObject148.bin"/><Relationship Id="rId10" Type="http://schemas.openxmlformats.org/officeDocument/2006/relationships/image" Target="../media/image166.wmf"/><Relationship Id="rId1" Type="http://schemas.openxmlformats.org/officeDocument/2006/relationships/oleObject" Target="../embeddings/oleObject143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4.bin"/><Relationship Id="rId8" Type="http://schemas.openxmlformats.org/officeDocument/2006/relationships/image" Target="../media/image172.wmf"/><Relationship Id="rId7" Type="http://schemas.openxmlformats.org/officeDocument/2006/relationships/oleObject" Target="../embeddings/oleObject153.bin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70.wmf"/><Relationship Id="rId3" Type="http://schemas.openxmlformats.org/officeDocument/2006/relationships/oleObject" Target="../embeddings/oleObject151.bin"/><Relationship Id="rId2" Type="http://schemas.openxmlformats.org/officeDocument/2006/relationships/image" Target="../media/image169.wmf"/><Relationship Id="rId12" Type="http://schemas.openxmlformats.org/officeDocument/2006/relationships/vmlDrawing" Target="../drawings/vmlDrawing3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3.wmf"/><Relationship Id="rId1" Type="http://schemas.openxmlformats.org/officeDocument/2006/relationships/oleObject" Target="../embeddings/oleObject150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8.bin"/><Relationship Id="rId8" Type="http://schemas.openxmlformats.org/officeDocument/2006/relationships/image" Target="../media/image177.wmf"/><Relationship Id="rId7" Type="http://schemas.openxmlformats.org/officeDocument/2006/relationships/oleObject" Target="../embeddings/oleObject157.bin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75.wmf"/><Relationship Id="rId3" Type="http://schemas.openxmlformats.org/officeDocument/2006/relationships/oleObject" Target="../embeddings/oleObject155.bin"/><Relationship Id="rId2" Type="http://schemas.openxmlformats.org/officeDocument/2006/relationships/image" Target="ppt/slides/ppt/slides/ppt/slides/ppt/slides/ppt/slides/ppt/slides/ppt/slides/ppt/slides/ppt/slides/ppt/slides/ppt/slides/ppt/slides/ppt/slides/ppt/slides/ppt/slides/ppt/slides/ppt/slides/ppt/slides/ppt/slides/ppt/slides/ppt/slides/ppt/slides/ppt/slides/clipboard/slides/ppt/slides/ppt/slides/NULL" TargetMode="External"/><Relationship Id="rId15" Type="http://schemas.openxmlformats.org/officeDocument/2006/relationships/vmlDrawing" Target="../drawings/vmlDrawing31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80.png"/><Relationship Id="rId12" Type="http://schemas.openxmlformats.org/officeDocument/2006/relationships/image" Target="../media/image179.wmf"/><Relationship Id="rId11" Type="http://schemas.openxmlformats.org/officeDocument/2006/relationships/oleObject" Target="../embeddings/oleObject159.bin"/><Relationship Id="rId10" Type="http://schemas.openxmlformats.org/officeDocument/2006/relationships/image" Target="../media/image178.wmf"/><Relationship Id="rId1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4.bin"/><Relationship Id="rId8" Type="http://schemas.openxmlformats.org/officeDocument/2006/relationships/image" Target="../media/image184.wmf"/><Relationship Id="rId7" Type="http://schemas.openxmlformats.org/officeDocument/2006/relationships/oleObject" Target="../embeddings/oleObject163.bin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62.bin"/><Relationship Id="rId40" Type="http://schemas.openxmlformats.org/officeDocument/2006/relationships/vmlDrawing" Target="../drawings/vmlDrawing32.vml"/><Relationship Id="rId4" Type="http://schemas.openxmlformats.org/officeDocument/2006/relationships/image" Target="../media/image182.wmf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199.wmf"/><Relationship Id="rId37" Type="http://schemas.openxmlformats.org/officeDocument/2006/relationships/oleObject" Target="../embeddings/oleObject178.bin"/><Relationship Id="rId36" Type="http://schemas.openxmlformats.org/officeDocument/2006/relationships/image" Target="../media/image198.wmf"/><Relationship Id="rId35" Type="http://schemas.openxmlformats.org/officeDocument/2006/relationships/oleObject" Target="../embeddings/oleObject177.bin"/><Relationship Id="rId34" Type="http://schemas.openxmlformats.org/officeDocument/2006/relationships/image" Target="../media/image197.wmf"/><Relationship Id="rId33" Type="http://schemas.openxmlformats.org/officeDocument/2006/relationships/oleObject" Target="../embeddings/oleObject176.bin"/><Relationship Id="rId32" Type="http://schemas.openxmlformats.org/officeDocument/2006/relationships/image" Target="../media/image196.wmf"/><Relationship Id="rId31" Type="http://schemas.openxmlformats.org/officeDocument/2006/relationships/oleObject" Target="../embeddings/oleObject175.bin"/><Relationship Id="rId30" Type="http://schemas.openxmlformats.org/officeDocument/2006/relationships/image" Target="../media/image195.wmf"/><Relationship Id="rId3" Type="http://schemas.openxmlformats.org/officeDocument/2006/relationships/oleObject" Target="../embeddings/oleObject161.bin"/><Relationship Id="rId29" Type="http://schemas.openxmlformats.org/officeDocument/2006/relationships/oleObject" Target="../embeddings/oleObject174.bin"/><Relationship Id="rId28" Type="http://schemas.openxmlformats.org/officeDocument/2006/relationships/image" Target="../media/image194.wmf"/><Relationship Id="rId27" Type="http://schemas.openxmlformats.org/officeDocument/2006/relationships/oleObject" Target="../embeddings/oleObject173.bin"/><Relationship Id="rId26" Type="http://schemas.openxmlformats.org/officeDocument/2006/relationships/image" Target="../media/image193.wmf"/><Relationship Id="rId25" Type="http://schemas.openxmlformats.org/officeDocument/2006/relationships/oleObject" Target="../embeddings/oleObject172.bin"/><Relationship Id="rId24" Type="http://schemas.openxmlformats.org/officeDocument/2006/relationships/image" Target="../media/image192.wmf"/><Relationship Id="rId23" Type="http://schemas.openxmlformats.org/officeDocument/2006/relationships/oleObject" Target="../embeddings/oleObject171.bin"/><Relationship Id="rId22" Type="http://schemas.openxmlformats.org/officeDocument/2006/relationships/image" Target="../media/image191.wmf"/><Relationship Id="rId21" Type="http://schemas.openxmlformats.org/officeDocument/2006/relationships/oleObject" Target="../embeddings/oleObject170.bin"/><Relationship Id="rId20" Type="http://schemas.openxmlformats.org/officeDocument/2006/relationships/image" Target="../media/image190.wmf"/><Relationship Id="rId2" Type="http://schemas.openxmlformats.org/officeDocument/2006/relationships/image" Target="../media/image181.wmf"/><Relationship Id="rId19" Type="http://schemas.openxmlformats.org/officeDocument/2006/relationships/oleObject" Target="../embeddings/oleObject169.bin"/><Relationship Id="rId18" Type="http://schemas.openxmlformats.org/officeDocument/2006/relationships/image" Target="../media/image189.wmf"/><Relationship Id="rId17" Type="http://schemas.openxmlformats.org/officeDocument/2006/relationships/oleObject" Target="../embeddings/oleObject168.bin"/><Relationship Id="rId16" Type="http://schemas.openxmlformats.org/officeDocument/2006/relationships/image" Target="../media/image188.wmf"/><Relationship Id="rId15" Type="http://schemas.openxmlformats.org/officeDocument/2006/relationships/oleObject" Target="../embeddings/oleObject167.bin"/><Relationship Id="rId14" Type="http://schemas.openxmlformats.org/officeDocument/2006/relationships/image" Target="../media/image187.wmf"/><Relationship Id="rId13" Type="http://schemas.openxmlformats.org/officeDocument/2006/relationships/oleObject" Target="../embeddings/oleObject166.bin"/><Relationship Id="rId12" Type="http://schemas.openxmlformats.org/officeDocument/2006/relationships/image" Target="../media/image186.wmf"/><Relationship Id="rId11" Type="http://schemas.openxmlformats.org/officeDocument/2006/relationships/oleObject" Target="../embeddings/oleObject165.bin"/><Relationship Id="rId10" Type="http://schemas.openxmlformats.org/officeDocument/2006/relationships/image" Target="../media/image185.wmf"/><Relationship Id="rId1" Type="http://schemas.openxmlformats.org/officeDocument/2006/relationships/oleObject" Target="../embeddings/oleObject160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2.wmf"/><Relationship Id="rId7" Type="http://schemas.openxmlformats.org/officeDocument/2006/relationships/oleObject" Target="../embeddings/oleObject182.bin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181.bin"/><Relationship Id="rId4" Type="http://schemas.openxmlformats.org/officeDocument/2006/relationships/image" Target="../media/image163.wmf"/><Relationship Id="rId3" Type="http://schemas.openxmlformats.org/officeDocument/2006/relationships/oleObject" Target="../embeddings/oleObject180.bin"/><Relationship Id="rId2" Type="http://schemas.openxmlformats.org/officeDocument/2006/relationships/image" Target="../media/image162.wmf"/><Relationship Id="rId10" Type="http://schemas.openxmlformats.org/officeDocument/2006/relationships/vmlDrawing" Target="../drawings/vmlDrawing33.vml"/><Relationship Id="rId1" Type="http://schemas.openxmlformats.org/officeDocument/2006/relationships/oleObject" Target="../embeddings/oleObject179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7.bin"/><Relationship Id="rId8" Type="http://schemas.openxmlformats.org/officeDocument/2006/relationships/image" Target="../media/image77.wmf"/><Relationship Id="rId7" Type="http://schemas.openxmlformats.org/officeDocument/2006/relationships/oleObject" Target="../embeddings/oleObject186.bin"/><Relationship Id="rId6" Type="http://schemas.openxmlformats.org/officeDocument/2006/relationships/image" Target="../media/image79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184.bin"/><Relationship Id="rId2" Type="http://schemas.openxmlformats.org/officeDocument/2006/relationships/image" Target="../media/image74.wmf"/><Relationship Id="rId16" Type="http://schemas.openxmlformats.org/officeDocument/2006/relationships/vmlDrawing" Target="../drawings/vmlDrawing3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00.wmf"/><Relationship Id="rId13" Type="http://schemas.openxmlformats.org/officeDocument/2006/relationships/oleObject" Target="../embeddings/oleObject189.bin"/><Relationship Id="rId12" Type="http://schemas.openxmlformats.org/officeDocument/2006/relationships/image" Target="../media/image80.wmf"/><Relationship Id="rId11" Type="http://schemas.openxmlformats.org/officeDocument/2006/relationships/oleObject" Target="../embeddings/oleObject188.bin"/><Relationship Id="rId10" Type="http://schemas.openxmlformats.org/officeDocument/2006/relationships/image" Target="../media/image78.wmf"/><Relationship Id="rId1" Type="http://schemas.openxmlformats.org/officeDocument/2006/relationships/oleObject" Target="../embeddings/oleObject183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4.bin"/><Relationship Id="rId8" Type="http://schemas.openxmlformats.org/officeDocument/2006/relationships/image" Target="../media/image204.wmf"/><Relationship Id="rId7" Type="http://schemas.openxmlformats.org/officeDocument/2006/relationships/oleObject" Target="../embeddings/oleObject193.bin"/><Relationship Id="rId6" Type="http://schemas.openxmlformats.org/officeDocument/2006/relationships/image" Target="../media/image203.wmf"/><Relationship Id="rId5" Type="http://schemas.openxmlformats.org/officeDocument/2006/relationships/oleObject" Target="../embeddings/oleObject192.bin"/><Relationship Id="rId4" Type="http://schemas.openxmlformats.org/officeDocument/2006/relationships/image" Target="../media/image202.wmf"/><Relationship Id="rId3" Type="http://schemas.openxmlformats.org/officeDocument/2006/relationships/oleObject" Target="../embeddings/oleObject191.bin"/><Relationship Id="rId22" Type="http://schemas.openxmlformats.org/officeDocument/2006/relationships/vmlDrawing" Target="../drawings/vmlDrawing35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10.wmf"/><Relationship Id="rId2" Type="http://schemas.openxmlformats.org/officeDocument/2006/relationships/image" Target="../media/image201.wmf"/><Relationship Id="rId19" Type="http://schemas.openxmlformats.org/officeDocument/2006/relationships/oleObject" Target="../embeddings/oleObject199.bin"/><Relationship Id="rId18" Type="http://schemas.openxmlformats.org/officeDocument/2006/relationships/image" Target="../media/image209.wmf"/><Relationship Id="rId17" Type="http://schemas.openxmlformats.org/officeDocument/2006/relationships/oleObject" Target="../embeddings/oleObject198.bin"/><Relationship Id="rId16" Type="http://schemas.openxmlformats.org/officeDocument/2006/relationships/image" Target="../media/image208.wmf"/><Relationship Id="rId15" Type="http://schemas.openxmlformats.org/officeDocument/2006/relationships/oleObject" Target="../embeddings/oleObject197.bin"/><Relationship Id="rId14" Type="http://schemas.openxmlformats.org/officeDocument/2006/relationships/image" Target="../media/image207.wmf"/><Relationship Id="rId13" Type="http://schemas.openxmlformats.org/officeDocument/2006/relationships/oleObject" Target="../embeddings/oleObject196.bin"/><Relationship Id="rId12" Type="http://schemas.openxmlformats.org/officeDocument/2006/relationships/image" Target="../media/image206.wmf"/><Relationship Id="rId11" Type="http://schemas.openxmlformats.org/officeDocument/2006/relationships/oleObject" Target="../embeddings/oleObject195.bin"/><Relationship Id="rId10" Type="http://schemas.openxmlformats.org/officeDocument/2006/relationships/image" Target="../media/image205.wmf"/><Relationship Id="rId1" Type="http://schemas.openxmlformats.org/officeDocument/2006/relationships/oleObject" Target="../embeddings/oleObject190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4.bin"/><Relationship Id="rId8" Type="http://schemas.openxmlformats.org/officeDocument/2006/relationships/image" Target="../media/image207.wmf"/><Relationship Id="rId7" Type="http://schemas.openxmlformats.org/officeDocument/2006/relationships/oleObject" Target="../embeddings/oleObject203.bin"/><Relationship Id="rId6" Type="http://schemas.openxmlformats.org/officeDocument/2006/relationships/image" Target="../media/image79.wmf"/><Relationship Id="rId5" Type="http://schemas.openxmlformats.org/officeDocument/2006/relationships/oleObject" Target="../embeddings/oleObject202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201.bin"/><Relationship Id="rId22" Type="http://schemas.openxmlformats.org/officeDocument/2006/relationships/vmlDrawing" Target="../drawings/vmlDrawing36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12.wmf"/><Relationship Id="rId2" Type="http://schemas.openxmlformats.org/officeDocument/2006/relationships/image" Target="../media/image74.wmf"/><Relationship Id="rId19" Type="http://schemas.openxmlformats.org/officeDocument/2006/relationships/oleObject" Target="../embeddings/oleObject209.bin"/><Relationship Id="rId18" Type="http://schemas.openxmlformats.org/officeDocument/2006/relationships/image" Target="../media/image195.wmf"/><Relationship Id="rId17" Type="http://schemas.openxmlformats.org/officeDocument/2006/relationships/oleObject" Target="../embeddings/oleObject208.bin"/><Relationship Id="rId16" Type="http://schemas.openxmlformats.org/officeDocument/2006/relationships/image" Target="../media/image194.wmf"/><Relationship Id="rId15" Type="http://schemas.openxmlformats.org/officeDocument/2006/relationships/oleObject" Target="../embeddings/oleObject207.bin"/><Relationship Id="rId14" Type="http://schemas.openxmlformats.org/officeDocument/2006/relationships/image" Target="../media/image199.wmf"/><Relationship Id="rId13" Type="http://schemas.openxmlformats.org/officeDocument/2006/relationships/oleObject" Target="../embeddings/oleObject206.bin"/><Relationship Id="rId12" Type="http://schemas.openxmlformats.org/officeDocument/2006/relationships/image" Target="../media/image198.wmf"/><Relationship Id="rId11" Type="http://schemas.openxmlformats.org/officeDocument/2006/relationships/oleObject" Target="../embeddings/oleObject205.bin"/><Relationship Id="rId10" Type="http://schemas.openxmlformats.org/officeDocument/2006/relationships/image" Target="../media/image211.wmf"/><Relationship Id="rId1" Type="http://schemas.openxmlformats.org/officeDocument/2006/relationships/oleObject" Target="../embeddings/oleObject200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4" name="图片 40974" descr="2007110303110275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标题 370689"/>
          <p:cNvSpPr>
            <a:spLocks noGrp="1"/>
          </p:cNvSpPr>
          <p:nvPr>
            <p:ph type="title" idx="4294967295"/>
          </p:nvPr>
        </p:nvSpPr>
        <p:spPr>
          <a:xfrm>
            <a:off x="501650" y="1585913"/>
            <a:ext cx="8229600" cy="1143000"/>
          </a:xfrm>
        </p:spPr>
        <p:txBody>
          <a:bodyPr wrap="square" lIns="91440" tIns="45720" rIns="91440" bIns="45720" anchor="ctr"/>
          <a:p>
            <a:r>
              <a:rPr lang="zh-CN" altLang="en-US" sz="6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 学 物 理 上册</a:t>
            </a:r>
            <a:endParaRPr lang="zh-CN" altLang="en-US" sz="6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文本框 11265"/>
          <p:cNvSpPr txBox="1"/>
          <p:nvPr/>
        </p:nvSpPr>
        <p:spPr>
          <a:xfrm>
            <a:off x="26988" y="817563"/>
            <a:ext cx="6796087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一、质点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2" name="文本框 11266"/>
          <p:cNvSpPr txBox="1"/>
          <p:nvPr/>
        </p:nvSpPr>
        <p:spPr>
          <a:xfrm>
            <a:off x="79375" y="3216910"/>
            <a:ext cx="4568825" cy="632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sz="3200" b="1" dirty="0">
                <a:solidFill>
                  <a:srgbClr val="FF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二、参考系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7" name="矩形 11272"/>
          <p:cNvSpPr/>
          <p:nvPr/>
        </p:nvSpPr>
        <p:spPr>
          <a:xfrm>
            <a:off x="1466850" y="144463"/>
            <a:ext cx="540067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1-1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 参考系 坐标系 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08" name="文本框 11275"/>
          <p:cNvSpPr txBox="1"/>
          <p:nvPr/>
        </p:nvSpPr>
        <p:spPr>
          <a:xfrm>
            <a:off x="1014413" y="1933575"/>
            <a:ext cx="1841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78" name="文本框 11277"/>
          <p:cNvSpPr txBox="1"/>
          <p:nvPr/>
        </p:nvSpPr>
        <p:spPr>
          <a:xfrm>
            <a:off x="790575" y="1530350"/>
            <a:ext cx="338582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质点模型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1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01380" name="矩形 101379"/>
          <p:cNvSpPr/>
          <p:nvPr/>
        </p:nvSpPr>
        <p:spPr>
          <a:xfrm>
            <a:off x="835660" y="5660073"/>
            <a:ext cx="78295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参考系的选择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3010" y="2058670"/>
            <a:ext cx="42202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</a:rPr>
              <a:t>①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物体尺度可以忽略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6360" y="1530350"/>
            <a:ext cx="16465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</a:rPr>
              <a:t>理想模型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3645" y="2542540"/>
            <a:ext cx="32175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</a:rPr>
              <a:t>②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物体作平动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11266"/>
          <p:cNvSpPr txBox="1"/>
          <p:nvPr/>
        </p:nvSpPr>
        <p:spPr>
          <a:xfrm>
            <a:off x="791210" y="4432300"/>
            <a:ext cx="8352155" cy="10388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参考系：为描述物体的运动，被选作参考的物体或物体系称为参考系 。 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1266"/>
          <p:cNvSpPr txBox="1"/>
          <p:nvPr/>
        </p:nvSpPr>
        <p:spPr>
          <a:xfrm>
            <a:off x="313055" y="3867150"/>
            <a:ext cx="4568825" cy="565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运动和静止的辩证关系！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78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2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/>
      <p:bldP spid="5122" grpId="0" uiExpand="1" build="p"/>
      <p:bldP spid="11278" grpId="0" uiExpand="1" build="p"/>
      <p:bldP spid="101380" grpId="0"/>
      <p:bldP spid="2" grpId="0" uiExpand="1" build="p"/>
      <p:bldP spid="3" grpId="0" uiExpand="1" build="p"/>
      <p:bldP spid="5" grpId="0" uiExpand="1" build="p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81" name="文本框 101380"/>
          <p:cNvSpPr txBox="1"/>
          <p:nvPr/>
        </p:nvSpPr>
        <p:spPr>
          <a:xfrm>
            <a:off x="211138" y="393700"/>
            <a:ext cx="8370887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三、坐标系</a:t>
            </a:r>
            <a:endParaRPr lang="zh-CN" altLang="en-US" sz="3200" b="1" dirty="0">
              <a:solidFill>
                <a:srgbClr val="FF33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pPr eaLnBrk="0" hangingPunct="0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为</a:t>
            </a: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定量地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描述质点的位置和位置随时间的变化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</a:rPr>
              <a:t>必须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在参考系上建立一个适当的坐标系。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是参照系的数学抽象。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382" name="矩形 101381"/>
          <p:cNvSpPr/>
          <p:nvPr/>
        </p:nvSpPr>
        <p:spPr>
          <a:xfrm>
            <a:off x="211455" y="2589848"/>
            <a:ext cx="7966075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常用的坐标系有：直角坐标系、极坐标系、球坐标系和自然坐标系等。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1396" name="组合 101395"/>
          <p:cNvGrpSpPr/>
          <p:nvPr/>
        </p:nvGrpSpPr>
        <p:grpSpPr>
          <a:xfrm>
            <a:off x="1132840" y="4054793"/>
            <a:ext cx="2322513" cy="2232025"/>
            <a:chOff x="1292" y="239"/>
            <a:chExt cx="1463" cy="1406"/>
          </a:xfrm>
        </p:grpSpPr>
        <p:sp>
          <p:nvSpPr>
            <p:cNvPr id="23557" name="直接连接符 101396"/>
            <p:cNvSpPr/>
            <p:nvPr/>
          </p:nvSpPr>
          <p:spPr>
            <a:xfrm>
              <a:off x="1746" y="1224"/>
              <a:ext cx="9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58" name="直接连接符 101397"/>
            <p:cNvSpPr/>
            <p:nvPr/>
          </p:nvSpPr>
          <p:spPr>
            <a:xfrm flipV="1">
              <a:off x="1746" y="288"/>
              <a:ext cx="0" cy="9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rot="10800000"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59" name="直接连接符 101398"/>
            <p:cNvSpPr/>
            <p:nvPr/>
          </p:nvSpPr>
          <p:spPr>
            <a:xfrm flipH="1">
              <a:off x="1434" y="1224"/>
              <a:ext cx="312" cy="31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0" name="立方体 101399"/>
            <p:cNvSpPr/>
            <p:nvPr/>
          </p:nvSpPr>
          <p:spPr>
            <a:xfrm>
              <a:off x="1519" y="544"/>
              <a:ext cx="907" cy="907"/>
            </a:xfrm>
            <a:prstGeom prst="cube">
              <a:avLst>
                <a:gd name="adj" fmla="val 2500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1" name="直接连接符 101400"/>
            <p:cNvSpPr/>
            <p:nvPr/>
          </p:nvSpPr>
          <p:spPr>
            <a:xfrm flipV="1">
              <a:off x="1746" y="770"/>
              <a:ext cx="453" cy="45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rot="10800000"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2" name="文本框 101401"/>
            <p:cNvSpPr txBox="1"/>
            <p:nvPr/>
          </p:nvSpPr>
          <p:spPr>
            <a:xfrm>
              <a:off x="1292" y="1395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b="1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3" name="文本框 101402"/>
            <p:cNvSpPr txBox="1"/>
            <p:nvPr/>
          </p:nvSpPr>
          <p:spPr>
            <a:xfrm>
              <a:off x="2568" y="1168"/>
              <a:ext cx="18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2000" b="1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4" name="文本框 101403"/>
            <p:cNvSpPr txBox="1"/>
            <p:nvPr/>
          </p:nvSpPr>
          <p:spPr>
            <a:xfrm>
              <a:off x="1548" y="239"/>
              <a:ext cx="17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b="1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2000" b="1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5" name="文本框 101404"/>
            <p:cNvSpPr txBox="1"/>
            <p:nvPr/>
          </p:nvSpPr>
          <p:spPr>
            <a:xfrm>
              <a:off x="1661" y="1174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6" name="文本框 101405"/>
            <p:cNvSpPr txBox="1"/>
            <p:nvPr/>
          </p:nvSpPr>
          <p:spPr>
            <a:xfrm>
              <a:off x="1916" y="459"/>
              <a:ext cx="51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b="1" i="1" err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x,y,z</a:t>
              </a: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67" name="椭圆 101406"/>
            <p:cNvSpPr/>
            <p:nvPr/>
          </p:nvSpPr>
          <p:spPr>
            <a:xfrm>
              <a:off x="2171" y="743"/>
              <a:ext cx="57" cy="5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1408" name="组合 101407"/>
          <p:cNvGrpSpPr/>
          <p:nvPr/>
        </p:nvGrpSpPr>
        <p:grpSpPr>
          <a:xfrm>
            <a:off x="4718685" y="3857308"/>
            <a:ext cx="2386013" cy="2344737"/>
            <a:chOff x="3135" y="232"/>
            <a:chExt cx="1762" cy="1732"/>
          </a:xfrm>
        </p:grpSpPr>
        <p:sp>
          <p:nvSpPr>
            <p:cNvPr id="23569" name="直接连接符 101408"/>
            <p:cNvSpPr/>
            <p:nvPr/>
          </p:nvSpPr>
          <p:spPr>
            <a:xfrm>
              <a:off x="3502" y="1283"/>
              <a:ext cx="134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0" name="直接连接符 101409"/>
            <p:cNvSpPr/>
            <p:nvPr/>
          </p:nvSpPr>
          <p:spPr>
            <a:xfrm flipH="1">
              <a:off x="3135" y="1283"/>
              <a:ext cx="367" cy="54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1" name="直接连接符 101410"/>
            <p:cNvSpPr/>
            <p:nvPr/>
          </p:nvSpPr>
          <p:spPr>
            <a:xfrm flipV="1">
              <a:off x="3502" y="232"/>
              <a:ext cx="0" cy="105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rot="10800000"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2" name="直接连接符 101411"/>
            <p:cNvSpPr/>
            <p:nvPr/>
          </p:nvSpPr>
          <p:spPr>
            <a:xfrm>
              <a:off x="3502" y="1289"/>
              <a:ext cx="677" cy="37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3" name="直接连接符 101412"/>
            <p:cNvSpPr/>
            <p:nvPr/>
          </p:nvSpPr>
          <p:spPr>
            <a:xfrm>
              <a:off x="3507" y="636"/>
              <a:ext cx="677" cy="37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4" name="直接连接符 101413"/>
            <p:cNvSpPr/>
            <p:nvPr/>
          </p:nvSpPr>
          <p:spPr>
            <a:xfrm flipV="1">
              <a:off x="4168" y="1006"/>
              <a:ext cx="0" cy="6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rot="10800000"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5" name="直接连接符 101414"/>
            <p:cNvSpPr/>
            <p:nvPr/>
          </p:nvSpPr>
          <p:spPr>
            <a:xfrm flipH="1">
              <a:off x="4158" y="1277"/>
              <a:ext cx="238" cy="38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6" name="直接连接符 101415"/>
            <p:cNvSpPr/>
            <p:nvPr/>
          </p:nvSpPr>
          <p:spPr>
            <a:xfrm>
              <a:off x="3254" y="1652"/>
              <a:ext cx="91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7" name="直接连接符 101416"/>
            <p:cNvSpPr/>
            <p:nvPr/>
          </p:nvSpPr>
          <p:spPr>
            <a:xfrm flipV="1">
              <a:off x="3502" y="1012"/>
              <a:ext cx="661" cy="265"/>
            </a:xfrm>
            <a:prstGeom prst="line">
              <a:avLst/>
            </a:prstGeom>
            <a:ln w="127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rot="10800000"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8" name="文本框 101417"/>
            <p:cNvSpPr txBox="1"/>
            <p:nvPr/>
          </p:nvSpPr>
          <p:spPr>
            <a:xfrm>
              <a:off x="3923" y="1005"/>
              <a:ext cx="206" cy="24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 eaLnBrk="0" hangingPunct="0"/>
              <a:r>
                <a:rPr lang="en-US" altLang="zh-CN" sz="2000" b="1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000" b="1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9" name="文本框 101418"/>
            <p:cNvSpPr txBox="1"/>
            <p:nvPr/>
          </p:nvSpPr>
          <p:spPr>
            <a:xfrm>
              <a:off x="3453" y="1361"/>
              <a:ext cx="237" cy="26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 eaLnBrk="0" hangingPunct="0"/>
              <a:r>
                <a:rPr lang="en-US" altLang="zh-CN" sz="2000" b="1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endParaRPr lang="en-US" altLang="zh-CN" sz="2000" b="1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80" name="文本框 101419"/>
            <p:cNvSpPr txBox="1"/>
            <p:nvPr/>
          </p:nvSpPr>
          <p:spPr>
            <a:xfrm>
              <a:off x="3475" y="884"/>
              <a:ext cx="233" cy="2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 eaLnBrk="0" hangingPunct="0"/>
              <a:r>
                <a:rPr lang="en-US" altLang="zh-CN" sz="2000" b="1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</a:t>
              </a:r>
              <a:endParaRPr lang="en-US" altLang="zh-CN" sz="2000" b="1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81" name="文本框 101420"/>
            <p:cNvSpPr txBox="1"/>
            <p:nvPr/>
          </p:nvSpPr>
          <p:spPr>
            <a:xfrm>
              <a:off x="3202" y="1675"/>
              <a:ext cx="268" cy="28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 eaLnBrk="0" hangingPunct="0"/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82" name="文本框 101421"/>
            <p:cNvSpPr txBox="1"/>
            <p:nvPr/>
          </p:nvSpPr>
          <p:spPr>
            <a:xfrm>
              <a:off x="4664" y="1281"/>
              <a:ext cx="233" cy="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 eaLnBrk="0" hangingPunct="0"/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83" name="文本框 101422"/>
            <p:cNvSpPr txBox="1"/>
            <p:nvPr/>
          </p:nvSpPr>
          <p:spPr>
            <a:xfrm>
              <a:off x="3559" y="279"/>
              <a:ext cx="212" cy="2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 eaLnBrk="0" hangingPunct="0"/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84" name="文本框 101423"/>
            <p:cNvSpPr txBox="1"/>
            <p:nvPr/>
          </p:nvSpPr>
          <p:spPr>
            <a:xfrm>
              <a:off x="4163" y="856"/>
              <a:ext cx="258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 eaLnBrk="0" hangingPunct="0"/>
              <a:r>
                <a:rPr lang="en-US" altLang="zh-CN" sz="20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0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85" name="任意多边形 101424"/>
            <p:cNvSpPr/>
            <p:nvPr/>
          </p:nvSpPr>
          <p:spPr>
            <a:xfrm>
              <a:off x="3503" y="1102"/>
              <a:ext cx="199" cy="94"/>
            </a:xfrm>
            <a:custGeom>
              <a:avLst/>
              <a:gdLst/>
              <a:ahLst/>
              <a:cxnLst/>
              <a:pathLst>
                <a:path w="199" h="94">
                  <a:moveTo>
                    <a:pt x="0" y="37"/>
                  </a:moveTo>
                  <a:cubicBezTo>
                    <a:pt x="40" y="18"/>
                    <a:pt x="81" y="0"/>
                    <a:pt x="114" y="9"/>
                  </a:cubicBezTo>
                  <a:cubicBezTo>
                    <a:pt x="147" y="18"/>
                    <a:pt x="185" y="80"/>
                    <a:pt x="199" y="94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86" name="任意多边形 101425"/>
            <p:cNvSpPr/>
            <p:nvPr/>
          </p:nvSpPr>
          <p:spPr>
            <a:xfrm>
              <a:off x="3390" y="1395"/>
              <a:ext cx="255" cy="65"/>
            </a:xfrm>
            <a:custGeom>
              <a:avLst/>
              <a:gdLst/>
              <a:ahLst/>
              <a:cxnLst/>
              <a:pathLst>
                <a:path w="255" h="65">
                  <a:moveTo>
                    <a:pt x="0" y="56"/>
                  </a:moveTo>
                  <a:cubicBezTo>
                    <a:pt x="50" y="60"/>
                    <a:pt x="100" y="65"/>
                    <a:pt x="142" y="56"/>
                  </a:cubicBezTo>
                  <a:cubicBezTo>
                    <a:pt x="184" y="47"/>
                    <a:pt x="219" y="23"/>
                    <a:pt x="255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3587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8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>
                                            <p:txEl>
                                              <p:charRg st="6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381">
                                            <p:txEl>
                                              <p:charRg st="6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1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1" grpId="0" uiExpand="1" build="p"/>
      <p:bldP spid="1013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4" name="文本框 102403"/>
          <p:cNvSpPr txBox="1"/>
          <p:nvPr/>
        </p:nvSpPr>
        <p:spPr>
          <a:xfrm>
            <a:off x="1055688" y="1720850"/>
            <a:ext cx="7019925" cy="3538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构建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物理模型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en-US" altLang="zh-CN" b="1">
                <a:solidFill>
                  <a:srgbClr val="00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b="1">
              <a:solidFill>
                <a:srgbClr val="0000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以确定所提问题最基本运动律； 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选择参考系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以方便确定物体的运动性质；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建立坐标系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以定量地描述物体的运动。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78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" name="文本框 102403"/>
          <p:cNvSpPr txBox="1"/>
          <p:nvPr/>
        </p:nvSpPr>
        <p:spPr>
          <a:xfrm>
            <a:off x="206375" y="593725"/>
            <a:ext cx="7019925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描述运动三步曲：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04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charRg st="13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04">
                                            <p:txEl>
                                              <p:charRg st="13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charRg st="3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404">
                                            <p:txEl>
                                              <p:charRg st="39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charRg st="49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404">
                                            <p:txEl>
                                              <p:charRg st="49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charRg st="7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404">
                                            <p:txEl>
                                              <p:charRg st="73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charRg st="83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404">
                                            <p:txEl>
                                              <p:charRg st="83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 uiExpand="1" build="p"/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7" name="文本框 103426"/>
          <p:cNvSpPr txBox="1"/>
          <p:nvPr/>
        </p:nvSpPr>
        <p:spPr>
          <a:xfrm>
            <a:off x="322263" y="1033463"/>
            <a:ext cx="8497887" cy="1641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在坐标系中，用来确定质点所在位置的矢量，叫做位置矢量，简称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位矢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。位矢是从坐标原点指向质点所在位置的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有向线段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3428" name="对象 103427"/>
          <p:cNvGraphicFramePr/>
          <p:nvPr/>
        </p:nvGraphicFramePr>
        <p:xfrm>
          <a:off x="1287463" y="4194175"/>
          <a:ext cx="372427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1" imgW="1371600" imgH="292100" progId="Equation.3">
                  <p:embed/>
                </p:oleObj>
              </mc:Choice>
              <mc:Fallback>
                <p:oleObj name="" r:id="rId1" imgW="1371600" imgH="292100" progId="Equation.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7463" y="4194175"/>
                        <a:ext cx="3724275" cy="792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9" name="对象 103428"/>
          <p:cNvGraphicFramePr/>
          <p:nvPr/>
        </p:nvGraphicFramePr>
        <p:xfrm>
          <a:off x="1466850" y="3114675"/>
          <a:ext cx="25654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3" imgW="990600" imgH="241300" progId="Equation.DSMT4">
                  <p:embed/>
                </p:oleObj>
              </mc:Choice>
              <mc:Fallback>
                <p:oleObj name="" r:id="rId3" imgW="990600" imgH="241300" progId="Equation.DSMT4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6850" y="3114675"/>
                        <a:ext cx="2565400" cy="623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0" name="文本框 103429"/>
          <p:cNvSpPr txBox="1"/>
          <p:nvPr/>
        </p:nvSpPr>
        <p:spPr>
          <a:xfrm>
            <a:off x="322263" y="2663825"/>
            <a:ext cx="468153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直角坐标系中：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31" name="矩形 103430"/>
          <p:cNvSpPr/>
          <p:nvPr/>
        </p:nvSpPr>
        <p:spPr>
          <a:xfrm>
            <a:off x="296863" y="3716338"/>
            <a:ext cx="31686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大小：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32" name="文本框 103431"/>
          <p:cNvSpPr txBox="1"/>
          <p:nvPr/>
        </p:nvSpPr>
        <p:spPr>
          <a:xfrm>
            <a:off x="395288" y="5094288"/>
            <a:ext cx="35290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方向余弦：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3433" name="对象 103432"/>
          <p:cNvGraphicFramePr/>
          <p:nvPr/>
        </p:nvGraphicFramePr>
        <p:xfrm>
          <a:off x="881063" y="5768975"/>
          <a:ext cx="495141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5" imgW="2069465" imgH="393700" progId="Equation.3">
                  <p:embed/>
                </p:oleObj>
              </mc:Choice>
              <mc:Fallback>
                <p:oleObj name="" r:id="rId5" imgW="2069465" imgH="393700" progId="Equation.3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1063" y="5768975"/>
                        <a:ext cx="4951412" cy="847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34" name="图片 103433" descr="图1－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875" y="2259013"/>
            <a:ext cx="3286125" cy="3743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35" name="矩形 103434"/>
          <p:cNvSpPr/>
          <p:nvPr/>
        </p:nvSpPr>
        <p:spPr>
          <a:xfrm>
            <a:off x="2232025" y="53975"/>
            <a:ext cx="4905375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1-2 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质点运动的描述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436" name="文本框 103435"/>
          <p:cNvSpPr txBox="1"/>
          <p:nvPr/>
        </p:nvSpPr>
        <p:spPr>
          <a:xfrm>
            <a:off x="161925" y="549275"/>
            <a:ext cx="5940425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eaLnBrk="0" hangingPunct="0">
              <a:buClr>
                <a:srgbClr val="000000"/>
              </a:buClr>
            </a:pPr>
            <a:r>
              <a:rPr lang="zh-CN" altLang="en-US" sz="3200" b="1" noProof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rPr>
              <a:t>一、位置矢量</a:t>
            </a:r>
            <a:endParaRPr lang="zh-CN" altLang="en-US" sz="3200" b="1" noProof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5611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/>
      <p:bldP spid="103430" grpId="0"/>
      <p:bldP spid="103431" grpId="0"/>
      <p:bldP spid="103432" grpId="0"/>
      <p:bldP spid="103435" grpId="0"/>
      <p:bldP spid="1034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1" name="文本框 104450"/>
          <p:cNvSpPr txBox="1"/>
          <p:nvPr/>
        </p:nvSpPr>
        <p:spPr>
          <a:xfrm>
            <a:off x="161925" y="817563"/>
            <a:ext cx="8461375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质点在运动过程中，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空间位置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随时间变化的函数称为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运动方程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4452" name="组合 104451"/>
          <p:cNvGrpSpPr/>
          <p:nvPr/>
        </p:nvGrpSpPr>
        <p:grpSpPr>
          <a:xfrm>
            <a:off x="747713" y="1852613"/>
            <a:ext cx="3675062" cy="547687"/>
            <a:chOff x="1056" y="2304"/>
            <a:chExt cx="2086" cy="345"/>
          </a:xfrm>
        </p:grpSpPr>
        <p:sp>
          <p:nvSpPr>
            <p:cNvPr id="26627" name="文本框 104452"/>
            <p:cNvSpPr txBox="1"/>
            <p:nvPr/>
          </p:nvSpPr>
          <p:spPr>
            <a:xfrm>
              <a:off x="1056" y="2304"/>
              <a:ext cx="106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表示为：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6628" name="对象 104453"/>
            <p:cNvGraphicFramePr/>
            <p:nvPr/>
          </p:nvGraphicFramePr>
          <p:xfrm>
            <a:off x="2234" y="2304"/>
            <a:ext cx="90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" name="" r:id="rId1" imgW="533400" imgH="203200" progId="Equation.3">
                    <p:embed/>
                  </p:oleObj>
                </mc:Choice>
                <mc:Fallback>
                  <p:oleObj name="" r:id="rId1" imgW="533400" imgH="203200" progId="Equation.3">
                    <p:embed/>
                    <p:pic>
                      <p:nvPicPr>
                        <p:cNvPr id="0" name="图片 31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234" y="2304"/>
                          <a:ext cx="908" cy="3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455" name="文本框 104454"/>
          <p:cNvSpPr txBox="1"/>
          <p:nvPr/>
        </p:nvSpPr>
        <p:spPr>
          <a:xfrm>
            <a:off x="115888" y="2482850"/>
            <a:ext cx="26543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直角坐标系中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4456" name="对象 104455"/>
          <p:cNvGraphicFramePr/>
          <p:nvPr/>
        </p:nvGraphicFramePr>
        <p:xfrm>
          <a:off x="2727325" y="2482850"/>
          <a:ext cx="4230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3" imgW="2398395" imgH="317500" progId="Equation.3">
                  <p:embed/>
                </p:oleObj>
              </mc:Choice>
              <mc:Fallback>
                <p:oleObj name="" r:id="rId3" imgW="2398395" imgH="317500" progId="Equation.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325" y="2482850"/>
                        <a:ext cx="4230688" cy="487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4457" name="组合 104456"/>
          <p:cNvGrpSpPr/>
          <p:nvPr/>
        </p:nvGrpSpPr>
        <p:grpSpPr>
          <a:xfrm>
            <a:off x="1827213" y="3422650"/>
            <a:ext cx="2692400" cy="1584325"/>
            <a:chOff x="896" y="2529"/>
            <a:chExt cx="1696" cy="998"/>
          </a:xfrm>
        </p:grpSpPr>
        <p:graphicFrame>
          <p:nvGraphicFramePr>
            <p:cNvPr id="26632" name="对象 104457"/>
            <p:cNvGraphicFramePr/>
            <p:nvPr/>
          </p:nvGraphicFramePr>
          <p:xfrm>
            <a:off x="1746" y="2529"/>
            <a:ext cx="846" cy="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5" imgW="558800" imgH="660400" progId="Equation.3">
                    <p:embed/>
                  </p:oleObj>
                </mc:Choice>
                <mc:Fallback>
                  <p:oleObj name="" r:id="rId5" imgW="558800" imgH="660400" progId="Equation.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46" y="2529"/>
                          <a:ext cx="846" cy="9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3" name="文本框 104458"/>
            <p:cNvSpPr txBox="1"/>
            <p:nvPr/>
          </p:nvSpPr>
          <p:spPr>
            <a:xfrm>
              <a:off x="896" y="2755"/>
              <a:ext cx="56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或 </a:t>
              </a:r>
              <a:endParaRPr lang="zh-CN" altLang="en-US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34" name="左大括号 104459"/>
            <p:cNvSpPr/>
            <p:nvPr/>
          </p:nvSpPr>
          <p:spPr>
            <a:xfrm>
              <a:off x="1604" y="2670"/>
              <a:ext cx="142" cy="737"/>
            </a:xfrm>
            <a:prstGeom prst="leftBrace">
              <a:avLst>
                <a:gd name="adj1" fmla="val 42578"/>
                <a:gd name="adj2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4463" name="文本框 104462"/>
          <p:cNvSpPr txBox="1"/>
          <p:nvPr/>
        </p:nvSpPr>
        <p:spPr>
          <a:xfrm>
            <a:off x="206375" y="5740400"/>
            <a:ext cx="879030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轨迹方程：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从运动方程的分量式中消去</a:t>
            </a: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，即可得到质点运动轨迹方程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f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)=0</a:t>
            </a:r>
            <a:endParaRPr lang="en-US" altLang="zh-CN" b="1" dirty="0">
              <a:solidFill>
                <a:srgbClr val="FF66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465" name="文本框 104464"/>
          <p:cNvSpPr txBox="1"/>
          <p:nvPr/>
        </p:nvSpPr>
        <p:spPr>
          <a:xfrm>
            <a:off x="206375" y="98425"/>
            <a:ext cx="5940425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eaLnBrk="0" hangingPunct="0">
              <a:buClr>
                <a:srgbClr val="000000"/>
              </a:buClr>
            </a:pPr>
            <a:r>
              <a:rPr lang="zh-CN" altLang="en-US" sz="3200" b="1" noProof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rPr>
              <a:t>二、运动方程</a:t>
            </a:r>
            <a:endParaRPr lang="zh-CN" altLang="en-US" sz="3200" b="1" noProof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6639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pic>
        <p:nvPicPr>
          <p:cNvPr id="103434" name="图片 103433" descr="图1－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410" y="2875915"/>
            <a:ext cx="2335530" cy="2661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/>
      <p:bldP spid="104455" grpId="0"/>
      <p:bldP spid="104463" grpId="0"/>
      <p:bldP spid="1044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文本框 105473"/>
          <p:cNvSpPr txBox="1"/>
          <p:nvPr/>
        </p:nvSpPr>
        <p:spPr>
          <a:xfrm>
            <a:off x="296863" y="279400"/>
            <a:ext cx="56705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自由落体运动的运动方程为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5475" name="对象 105474"/>
          <p:cNvGraphicFramePr/>
          <p:nvPr/>
        </p:nvGraphicFramePr>
        <p:xfrm>
          <a:off x="3176588" y="1692910"/>
          <a:ext cx="13049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1" imgW="596900" imgH="393700" progId="Equation.3">
                  <p:embed/>
                </p:oleObj>
              </mc:Choice>
              <mc:Fallback>
                <p:oleObj name="" r:id="rId1" imgW="596900" imgH="3937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76588" y="1692910"/>
                        <a:ext cx="1304925" cy="858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6" name="文本框 105475"/>
          <p:cNvSpPr txBox="1"/>
          <p:nvPr/>
        </p:nvSpPr>
        <p:spPr>
          <a:xfrm>
            <a:off x="341313" y="2832100"/>
            <a:ext cx="45450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平抛运动的运动方程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5477" name="对象 105476"/>
          <p:cNvGraphicFramePr/>
          <p:nvPr/>
        </p:nvGraphicFramePr>
        <p:xfrm>
          <a:off x="2303463" y="3512185"/>
          <a:ext cx="1397000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3" imgW="698500" imgH="660400" progId="Equation.3">
                  <p:embed/>
                </p:oleObj>
              </mc:Choice>
              <mc:Fallback>
                <p:oleObj name="" r:id="rId3" imgW="698500" imgH="660400" progId="Equation.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3463" y="3512185"/>
                        <a:ext cx="1397000" cy="1316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8" name="矩形 105477"/>
          <p:cNvSpPr/>
          <p:nvPr/>
        </p:nvSpPr>
        <p:spPr>
          <a:xfrm>
            <a:off x="746125" y="5037138"/>
            <a:ext cx="4230688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平抛运动的轨迹方程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5479" name="对象 105478"/>
          <p:cNvGraphicFramePr/>
          <p:nvPr/>
        </p:nvGraphicFramePr>
        <p:xfrm>
          <a:off x="3575050" y="5621338"/>
          <a:ext cx="15827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5" imgW="698500" imgH="431800" progId="Equation.3">
                  <p:embed/>
                </p:oleObj>
              </mc:Choice>
              <mc:Fallback>
                <p:oleObj name="" r:id="rId5" imgW="698500" imgH="431800" progId="Equation.3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5050" y="5621338"/>
                        <a:ext cx="1582738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2981961" y="801212"/>
          <a:ext cx="1499870" cy="85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7" imgW="685800" imgH="393700" progId="Equation.3">
                  <p:embed/>
                </p:oleObj>
              </mc:Choice>
              <mc:Fallback>
                <p:oleObj name="" r:id="rId7" imgW="685800" imgH="3937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1961" y="801212"/>
                        <a:ext cx="1499870" cy="859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25955" y="1861185"/>
            <a:ext cx="8401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endParaRPr lang="zh-CN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021264" y="3767297"/>
          <a:ext cx="2305685" cy="85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9" imgW="1054100" imgH="393700" progId="Equation.3">
                  <p:embed/>
                </p:oleObj>
              </mc:Choice>
              <mc:Fallback>
                <p:oleObj name="" r:id="rId9" imgW="1054100" imgH="3937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21264" y="3767297"/>
                        <a:ext cx="2305685" cy="859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27525" y="3935730"/>
            <a:ext cx="8401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endParaRPr lang="zh-CN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4" grpId="0"/>
      <p:bldP spid="105476" grpId="0"/>
      <p:bldP spid="105478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615" y="833120"/>
            <a:ext cx="8984615" cy="600011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文本框 2"/>
          <p:cNvSpPr txBox="1"/>
          <p:nvPr/>
        </p:nvSpPr>
        <p:spPr>
          <a:xfrm>
            <a:off x="456565" y="310515"/>
            <a:ext cx="8339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 </a:t>
            </a:r>
            <a:r>
              <a:rPr lang="zh-CN" altLang="en-US" b="1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事物的发展总是在曲折中前进！</a:t>
            </a:r>
            <a:endParaRPr lang="zh-CN" altLang="en-US" b="1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594" name="图片 110593" descr="图1－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4525" y="2781300"/>
            <a:ext cx="3311525" cy="311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596" name="文本框 110595"/>
          <p:cNvSpPr txBox="1"/>
          <p:nvPr/>
        </p:nvSpPr>
        <p:spPr>
          <a:xfrm>
            <a:off x="63500" y="636270"/>
            <a:ext cx="9016365" cy="6076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位移：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描述质点位置变化的矢量。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110597" name="对象 110596"/>
          <p:cNvGraphicFramePr/>
          <p:nvPr/>
        </p:nvGraphicFramePr>
        <p:xfrm>
          <a:off x="2416810" y="2178050"/>
          <a:ext cx="28035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2" imgW="1256665" imgH="292100" progId="Equation.DSMT4">
                  <p:embed/>
                </p:oleObj>
              </mc:Choice>
              <mc:Fallback>
                <p:oleObj name="" r:id="rId2" imgW="1256665" imgH="292100" progId="Equation.DSMT4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16810" y="2178050"/>
                        <a:ext cx="2803525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文本框 110597"/>
          <p:cNvSpPr txBox="1"/>
          <p:nvPr/>
        </p:nvSpPr>
        <p:spPr>
          <a:xfrm>
            <a:off x="80328" y="2787968"/>
            <a:ext cx="33131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在直角坐标系中：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10599" name="对象 110598"/>
          <p:cNvGraphicFramePr/>
          <p:nvPr/>
        </p:nvGraphicFramePr>
        <p:xfrm>
          <a:off x="969963" y="4090988"/>
          <a:ext cx="2592387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4" imgW="1333500" imgH="279400" progId="Equation.3">
                  <p:embed/>
                </p:oleObj>
              </mc:Choice>
              <mc:Fallback>
                <p:oleObj name="" r:id="rId4" imgW="1333500" imgH="279400" progId="Equation.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9963" y="4090988"/>
                        <a:ext cx="2592387" cy="544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0" name="对象 110599"/>
          <p:cNvGraphicFramePr/>
          <p:nvPr/>
        </p:nvGraphicFramePr>
        <p:xfrm>
          <a:off x="295275" y="4897120"/>
          <a:ext cx="37798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6" imgW="1497965" imgH="292100" progId="Equation.3">
                  <p:embed/>
                </p:oleObj>
              </mc:Choice>
              <mc:Fallback>
                <p:oleObj name="" r:id="rId6" imgW="1497965" imgH="2921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5275" y="4897120"/>
                        <a:ext cx="3779838" cy="731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05" name="对象 110604"/>
          <p:cNvGraphicFramePr/>
          <p:nvPr/>
        </p:nvGraphicFramePr>
        <p:xfrm>
          <a:off x="252730" y="3372803"/>
          <a:ext cx="5678488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8" imgW="2908300" imgH="279400" progId="Equation.3">
                  <p:embed/>
                </p:oleObj>
              </mc:Choice>
              <mc:Fallback>
                <p:oleObj name="" r:id="rId8" imgW="2908300" imgH="27940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2730" y="3372803"/>
                        <a:ext cx="5678488" cy="550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06" name="文本框 110605"/>
          <p:cNvSpPr txBox="1"/>
          <p:nvPr/>
        </p:nvSpPr>
        <p:spPr>
          <a:xfrm>
            <a:off x="28575" y="56515"/>
            <a:ext cx="3779838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eaLnBrk="0" hangingPunct="0">
              <a:buClr>
                <a:srgbClr val="000000"/>
              </a:buClr>
            </a:pPr>
            <a:r>
              <a:rPr lang="zh-CN" altLang="en-US" sz="3200" b="1" noProof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rPr>
              <a:t>三、位移与路程</a:t>
            </a:r>
            <a:endParaRPr lang="zh-CN" altLang="en-US" sz="3200" b="1" noProof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8685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73025" y="1199515"/>
            <a:ext cx="9016365" cy="1124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时间内，质点位置发生变化，其位矢的变化量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即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到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的有向线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6375" y="6061710"/>
            <a:ext cx="12553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思考：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1461770" y="6061075"/>
          <a:ext cx="5036185" cy="52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0" imgW="1803400" imgH="203200" progId="Equation.3">
                  <p:embed/>
                </p:oleObj>
              </mc:Choice>
              <mc:Fallback>
                <p:oleObj name="" r:id="rId10" imgW="1803400" imgH="20320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61770" y="6061075"/>
                        <a:ext cx="5036185" cy="5226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/>
      <p:bldP spid="110598" grpId="0"/>
      <p:bldP spid="110606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1627" name="组合 111626"/>
          <p:cNvGrpSpPr/>
          <p:nvPr/>
        </p:nvGrpSpPr>
        <p:grpSpPr>
          <a:xfrm>
            <a:off x="163513" y="5253990"/>
            <a:ext cx="2547937" cy="768350"/>
            <a:chOff x="336" y="2473"/>
            <a:chExt cx="1605" cy="484"/>
          </a:xfrm>
        </p:grpSpPr>
        <p:sp>
          <p:nvSpPr>
            <p:cNvPr id="29698" name="文本框 111627"/>
            <p:cNvSpPr txBox="1"/>
            <p:nvPr/>
          </p:nvSpPr>
          <p:spPr>
            <a:xfrm>
              <a:off x="336" y="2473"/>
              <a:ext cx="1605" cy="4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2.</a:t>
              </a:r>
              <a:r>
                <a:rPr lang="en-US" altLang="zh-CN" sz="4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与  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9699" name="对象 111628"/>
            <p:cNvGraphicFramePr/>
            <p:nvPr/>
          </p:nvGraphicFramePr>
          <p:xfrm>
            <a:off x="844" y="2612"/>
            <a:ext cx="336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" name="" r:id="rId1" imgW="215900" imgH="165100" progId="Equation.DSMT4">
                    <p:embed/>
                  </p:oleObj>
                </mc:Choice>
                <mc:Fallback>
                  <p:oleObj name="" r:id="rId1" imgW="215900" imgH="165100" progId="Equation.DSMT4">
                    <p:embed/>
                    <p:pic>
                      <p:nvPicPr>
                        <p:cNvPr id="0" name="图片 318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44" y="2612"/>
                          <a:ext cx="336" cy="2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1659" name="横卷形 111658"/>
          <p:cNvSpPr/>
          <p:nvPr/>
        </p:nvSpPr>
        <p:spPr>
          <a:xfrm>
            <a:off x="342900" y="1317625"/>
            <a:ext cx="1979613" cy="865188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辨 析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660" name="矩形 111659"/>
          <p:cNvSpPr/>
          <p:nvPr/>
        </p:nvSpPr>
        <p:spPr>
          <a:xfrm>
            <a:off x="163513" y="11113"/>
            <a:ext cx="8010525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路程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△S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   △t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时间内质点在空间内实际运行的路径长度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6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" name="任意多边形 111638"/>
          <p:cNvSpPr/>
          <p:nvPr/>
        </p:nvSpPr>
        <p:spPr>
          <a:xfrm>
            <a:off x="5740400" y="1298575"/>
            <a:ext cx="2895600" cy="922338"/>
          </a:xfrm>
          <a:custGeom>
            <a:avLst/>
            <a:gdLst/>
            <a:ahLst/>
            <a:cxnLst/>
            <a:pathLst>
              <a:path w="1680" h="496">
                <a:moveTo>
                  <a:pt x="0" y="496"/>
                </a:moveTo>
                <a:cubicBezTo>
                  <a:pt x="220" y="264"/>
                  <a:pt x="440" y="32"/>
                  <a:pt x="720" y="16"/>
                </a:cubicBezTo>
                <a:cubicBezTo>
                  <a:pt x="1000" y="0"/>
                  <a:pt x="1340" y="200"/>
                  <a:pt x="1680" y="40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" name="直接连接符 111639"/>
          <p:cNvSpPr/>
          <p:nvPr/>
        </p:nvSpPr>
        <p:spPr>
          <a:xfrm flipV="1">
            <a:off x="6029325" y="1436688"/>
            <a:ext cx="520700" cy="1608137"/>
          </a:xfrm>
          <a:prstGeom prst="line">
            <a:avLst/>
          </a:prstGeom>
          <a:ln w="28575" cap="flat" cmpd="sng">
            <a:solidFill>
              <a:srgbClr val="3399FF"/>
            </a:solidFill>
            <a:prstDash val="solid"/>
            <a:round/>
            <a:headEnd type="none" w="med" len="med"/>
            <a:tailEnd type="triangle" w="med" len="lg"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直接连接符 111640"/>
          <p:cNvSpPr/>
          <p:nvPr/>
        </p:nvSpPr>
        <p:spPr>
          <a:xfrm flipV="1">
            <a:off x="5984875" y="1616075"/>
            <a:ext cx="1993900" cy="1428750"/>
          </a:xfrm>
          <a:prstGeom prst="line">
            <a:avLst/>
          </a:prstGeom>
          <a:ln w="28575" cap="flat" cmpd="sng">
            <a:solidFill>
              <a:srgbClr val="3399FF"/>
            </a:solidFill>
            <a:prstDash val="solid"/>
            <a:round/>
            <a:headEnd type="none" w="med" len="med"/>
            <a:tailEnd type="triangle" w="med" len="lg"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81575" y="885825"/>
            <a:ext cx="3990975" cy="3287713"/>
            <a:chOff x="3156" y="4826"/>
            <a:chExt cx="6283" cy="5176"/>
          </a:xfrm>
        </p:grpSpPr>
        <p:sp>
          <p:nvSpPr>
            <p:cNvPr id="29711" name="矩形 111634"/>
            <p:cNvSpPr/>
            <p:nvPr/>
          </p:nvSpPr>
          <p:spPr>
            <a:xfrm>
              <a:off x="4179" y="4826"/>
              <a:ext cx="538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en-US" altLang="zh-CN" sz="24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2" name="直接连接符 111635"/>
            <p:cNvSpPr/>
            <p:nvPr/>
          </p:nvSpPr>
          <p:spPr>
            <a:xfrm>
              <a:off x="4806" y="8156"/>
              <a:ext cx="450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13" name="直接连接符 111636"/>
            <p:cNvSpPr/>
            <p:nvPr/>
          </p:nvSpPr>
          <p:spPr>
            <a:xfrm flipH="1">
              <a:off x="3579" y="8156"/>
              <a:ext cx="1228" cy="126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14" name="直接连接符 111637"/>
            <p:cNvSpPr/>
            <p:nvPr/>
          </p:nvSpPr>
          <p:spPr>
            <a:xfrm flipV="1">
              <a:off x="4806" y="5061"/>
              <a:ext cx="0" cy="309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715" name="矩形 111641"/>
            <p:cNvSpPr/>
            <p:nvPr/>
          </p:nvSpPr>
          <p:spPr>
            <a:xfrm>
              <a:off x="8901" y="7921"/>
              <a:ext cx="538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24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6" name="矩形 111642"/>
            <p:cNvSpPr/>
            <p:nvPr/>
          </p:nvSpPr>
          <p:spPr>
            <a:xfrm>
              <a:off x="3156" y="9186"/>
              <a:ext cx="570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4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717" name="矩形 111643"/>
            <p:cNvSpPr/>
            <p:nvPr/>
          </p:nvSpPr>
          <p:spPr>
            <a:xfrm>
              <a:off x="4261" y="7568"/>
              <a:ext cx="570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4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对象 111644"/>
          <p:cNvGraphicFramePr/>
          <p:nvPr/>
        </p:nvGraphicFramePr>
        <p:xfrm>
          <a:off x="6311900" y="1882775"/>
          <a:ext cx="279400" cy="509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3" imgW="152400" imgH="215900" progId="Equation.3">
                  <p:embed/>
                </p:oleObj>
              </mc:Choice>
              <mc:Fallback>
                <p:oleObj name="" r:id="rId3" imgW="152400" imgH="2159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1900" y="1882775"/>
                        <a:ext cx="279400" cy="5099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11645"/>
          <p:cNvGraphicFramePr/>
          <p:nvPr/>
        </p:nvGraphicFramePr>
        <p:xfrm>
          <a:off x="6635750" y="2494915"/>
          <a:ext cx="282575" cy="49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5" imgW="152400" imgH="215900" progId="Equation.3">
                  <p:embed/>
                </p:oleObj>
              </mc:Choice>
              <mc:Fallback>
                <p:oleObj name="" r:id="rId5" imgW="152400" imgH="215900" progId="Equation.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35750" y="2494915"/>
                        <a:ext cx="282575" cy="490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11646"/>
          <p:cNvSpPr/>
          <p:nvPr/>
        </p:nvSpPr>
        <p:spPr>
          <a:xfrm>
            <a:off x="7994650" y="1146175"/>
            <a:ext cx="5191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i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2400" b="1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11647"/>
          <p:cNvSpPr/>
          <p:nvPr/>
        </p:nvSpPr>
        <p:spPr>
          <a:xfrm>
            <a:off x="6165850" y="993775"/>
            <a:ext cx="60642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i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400" b="1" i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9" name="组合 111648"/>
          <p:cNvGrpSpPr/>
          <p:nvPr/>
        </p:nvGrpSpPr>
        <p:grpSpPr>
          <a:xfrm>
            <a:off x="6546850" y="1489075"/>
            <a:ext cx="1447800" cy="542925"/>
            <a:chOff x="3984" y="528"/>
            <a:chExt cx="912" cy="342"/>
          </a:xfrm>
        </p:grpSpPr>
        <p:sp>
          <p:nvSpPr>
            <p:cNvPr id="29723" name="直接连接符 111649"/>
            <p:cNvSpPr/>
            <p:nvPr/>
          </p:nvSpPr>
          <p:spPr>
            <a:xfrm>
              <a:off x="3984" y="528"/>
              <a:ext cx="912" cy="9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9724" name="对象 111650"/>
            <p:cNvGraphicFramePr/>
            <p:nvPr/>
          </p:nvGraphicFramePr>
          <p:xfrm>
            <a:off x="4224" y="576"/>
            <a:ext cx="384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" name="" r:id="rId7" imgW="215900" imgH="165100" progId="Equation.3">
                    <p:embed/>
                  </p:oleObj>
                </mc:Choice>
                <mc:Fallback>
                  <p:oleObj name="" r:id="rId7" imgW="215900" imgH="165100" progId="Equation.3">
                    <p:embed/>
                    <p:pic>
                      <p:nvPicPr>
                        <p:cNvPr id="0" name="图片 319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224" y="576"/>
                          <a:ext cx="384" cy="29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组合 111651"/>
          <p:cNvGrpSpPr/>
          <p:nvPr/>
        </p:nvGrpSpPr>
        <p:grpSpPr>
          <a:xfrm>
            <a:off x="7194550" y="1677988"/>
            <a:ext cx="838200" cy="617537"/>
            <a:chOff x="4416" y="672"/>
            <a:chExt cx="528" cy="389"/>
          </a:xfrm>
        </p:grpSpPr>
        <p:sp>
          <p:nvSpPr>
            <p:cNvPr id="29726" name="直接连接符 111652"/>
            <p:cNvSpPr/>
            <p:nvPr/>
          </p:nvSpPr>
          <p:spPr>
            <a:xfrm flipV="1">
              <a:off x="4416" y="672"/>
              <a:ext cx="480" cy="336"/>
            </a:xfrm>
            <a:prstGeom prst="line">
              <a:avLst/>
            </a:prstGeom>
            <a:ln w="28575" cap="flat" cmpd="sng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9727" name="对象 111653"/>
            <p:cNvGraphicFramePr/>
            <p:nvPr/>
          </p:nvGraphicFramePr>
          <p:xfrm>
            <a:off x="4560" y="768"/>
            <a:ext cx="384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" r:id="rId8" imgW="215900" imgH="165100" progId="Equation.3">
                    <p:embed/>
                  </p:oleObj>
                </mc:Choice>
                <mc:Fallback>
                  <p:oleObj name="" r:id="rId8" imgW="215900" imgH="165100" progId="Equation.3">
                    <p:embed/>
                    <p:pic>
                      <p:nvPicPr>
                        <p:cNvPr id="0" name="图片 319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60" y="768"/>
                          <a:ext cx="384" cy="2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111654"/>
          <p:cNvGrpSpPr/>
          <p:nvPr/>
        </p:nvGrpSpPr>
        <p:grpSpPr>
          <a:xfrm rot="180000">
            <a:off x="6546850" y="868363"/>
            <a:ext cx="1368425" cy="1338262"/>
            <a:chOff x="3986" y="144"/>
            <a:chExt cx="884" cy="863"/>
          </a:xfrm>
        </p:grpSpPr>
        <p:sp>
          <p:nvSpPr>
            <p:cNvPr id="29729" name="矩形 111655"/>
            <p:cNvSpPr/>
            <p:nvPr/>
          </p:nvSpPr>
          <p:spPr>
            <a:xfrm>
              <a:off x="4320" y="144"/>
              <a:ext cx="396" cy="3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lang="en-US" altLang="zh-CN" b="1" i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endParaRPr lang="en-US" altLang="zh-CN" b="1" i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9730" name="任意多边形 111657"/>
            <p:cNvSpPr/>
            <p:nvPr/>
          </p:nvSpPr>
          <p:spPr>
            <a:xfrm>
              <a:off x="3986" y="432"/>
              <a:ext cx="884" cy="575"/>
            </a:xfrm>
            <a:custGeom>
              <a:avLst/>
              <a:gdLst/>
              <a:ahLst/>
              <a:cxnLst>
                <a:cxn ang="180">
                  <a:pos x="0" y="3980"/>
                </a:cxn>
                <a:cxn ang="0">
                  <a:pos x="28800" y="7433"/>
                </a:cxn>
                <a:cxn ang="90">
                  <a:pos x="12495" y="21600"/>
                </a:cxn>
              </a:cxnLst>
              <a:pathLst>
                <a:path w="28801" h="21600" fill="none">
                  <a:moveTo>
                    <a:pt x="0" y="3980"/>
                  </a:moveTo>
                  <a:cubicBezTo>
                    <a:pt x="3527" y="1472"/>
                    <a:pt x="7839" y="-1"/>
                    <a:pt x="12495" y="-1"/>
                  </a:cubicBezTo>
                  <a:cubicBezTo>
                    <a:pt x="19004" y="-1"/>
                    <a:pt x="24840" y="2878"/>
                    <a:pt x="28800" y="7432"/>
                  </a:cubicBezTo>
                </a:path>
                <a:path w="28801" h="21600" stroke="0">
                  <a:moveTo>
                    <a:pt x="28800" y="7433"/>
                  </a:moveTo>
                  <a:cubicBezTo>
                    <a:pt x="25067" y="3836"/>
                    <a:pt x="22693" y="-1566"/>
                    <a:pt x="22693" y="-7606"/>
                  </a:cubicBezTo>
                  <a:cubicBezTo>
                    <a:pt x="22693" y="-18436"/>
                    <a:pt x="30325" y="-27216"/>
                    <a:pt x="39740" y="-27216"/>
                  </a:cubicBezTo>
                  <a:cubicBezTo>
                    <a:pt x="49155" y="-27216"/>
                    <a:pt x="56787" y="-18436"/>
                    <a:pt x="56787" y="-7606"/>
                  </a:cubicBezTo>
                  <a:cubicBezTo>
                    <a:pt x="56787" y="-3040"/>
                    <a:pt x="55430" y="1162"/>
                    <a:pt x="53155" y="4495"/>
                  </a:cubicBezTo>
                  <a:lnTo>
                    <a:pt x="0" y="3980"/>
                  </a:lnTo>
                  <a:close/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" name="直接连接符 111656"/>
          <p:cNvSpPr/>
          <p:nvPr/>
        </p:nvSpPr>
        <p:spPr>
          <a:xfrm>
            <a:off x="6591300" y="1557338"/>
            <a:ext cx="593725" cy="595312"/>
          </a:xfrm>
          <a:prstGeom prst="line">
            <a:avLst/>
          </a:prstGeom>
          <a:ln w="9525" cap="flat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46380" y="2639695"/>
            <a:ext cx="2154282" cy="953135"/>
            <a:chOff x="1540" y="2959"/>
            <a:chExt cx="3393" cy="1501"/>
          </a:xfrm>
        </p:grpSpPr>
        <p:sp>
          <p:nvSpPr>
            <p:cNvPr id="29733" name="文本框 111618"/>
            <p:cNvSpPr txBox="1"/>
            <p:nvPr/>
          </p:nvSpPr>
          <p:spPr>
            <a:xfrm>
              <a:off x="1540" y="2959"/>
              <a:ext cx="3393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marL="457200" indent="-457200">
                <a:buAutoNum type="arabicPeriod"/>
              </a:pP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和 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r>
                <a:rPr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457200" indent="-457200"/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9734" name="对象 111619"/>
            <p:cNvGraphicFramePr/>
            <p:nvPr/>
          </p:nvGraphicFramePr>
          <p:xfrm>
            <a:off x="2390" y="3019"/>
            <a:ext cx="840" cy="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" r:id="rId10" imgW="215900" imgH="165100" progId="Equation.3">
                    <p:embed/>
                  </p:oleObj>
                </mc:Choice>
                <mc:Fallback>
                  <p:oleObj name="" r:id="rId10" imgW="215900" imgH="165100" progId="Equation.3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390" y="3019"/>
                          <a:ext cx="840" cy="6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对象 111620"/>
          <p:cNvGraphicFramePr/>
          <p:nvPr/>
        </p:nvGraphicFramePr>
        <p:xfrm>
          <a:off x="793750" y="3244850"/>
          <a:ext cx="16319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11" imgW="660400" imgH="228600" progId="Equation.3">
                  <p:embed/>
                </p:oleObj>
              </mc:Choice>
              <mc:Fallback>
                <p:oleObj name="" r:id="rId11" imgW="660400" imgH="22860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3750" y="3244850"/>
                        <a:ext cx="1631950" cy="56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组合 111621"/>
          <p:cNvGrpSpPr/>
          <p:nvPr/>
        </p:nvGrpSpPr>
        <p:grpSpPr>
          <a:xfrm>
            <a:off x="3248025" y="3289300"/>
            <a:ext cx="1263650" cy="519113"/>
            <a:chOff x="2448" y="1536"/>
            <a:chExt cx="796" cy="327"/>
          </a:xfrm>
        </p:grpSpPr>
        <p:sp>
          <p:nvSpPr>
            <p:cNvPr id="29737" name="矩形 111622"/>
            <p:cNvSpPr/>
            <p:nvPr/>
          </p:nvSpPr>
          <p:spPr>
            <a:xfrm>
              <a:off x="2448" y="1536"/>
              <a:ext cx="79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lang="en-US" altLang="zh-CN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 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=</a:t>
              </a:r>
              <a:r>
                <a:rPr lang="en-US" altLang="zh-CN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endParaRPr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9738" name="任意多边形 111623"/>
            <p:cNvSpPr/>
            <p:nvPr/>
          </p:nvSpPr>
          <p:spPr>
            <a:xfrm rot="-1898408">
              <a:off x="2976" y="1536"/>
              <a:ext cx="209" cy="187"/>
            </a:xfrm>
            <a:custGeom>
              <a:avLst/>
              <a:gdLst/>
              <a:ahLst/>
              <a:cxnLst>
                <a:cxn ang="270">
                  <a:pos x="585" y="0"/>
                </a:cxn>
                <a:cxn ang="0">
                  <a:pos x="20864" y="16004"/>
                </a:cxn>
                <a:cxn ang="180">
                  <a:pos x="0" y="21592"/>
                </a:cxn>
              </a:cxnLst>
              <a:pathLst>
                <a:path w="20865" h="21592" fill="none">
                  <a:moveTo>
                    <a:pt x="585" y="0"/>
                  </a:moveTo>
                  <a:cubicBezTo>
                    <a:pt x="10324" y="260"/>
                    <a:pt x="18453" y="6962"/>
                    <a:pt x="20867" y="15993"/>
                  </a:cubicBezTo>
                </a:path>
                <a:path w="20865" h="21592" stroke="0">
                  <a:moveTo>
                    <a:pt x="20864" y="16004"/>
                  </a:moveTo>
                  <a:cubicBezTo>
                    <a:pt x="20612" y="14165"/>
                    <a:pt x="20479" y="12220"/>
                    <a:pt x="20479" y="10212"/>
                  </a:cubicBezTo>
                  <a:cubicBezTo>
                    <a:pt x="20479" y="-1715"/>
                    <a:pt x="25183" y="-11384"/>
                    <a:pt x="30986" y="-11384"/>
                  </a:cubicBezTo>
                  <a:cubicBezTo>
                    <a:pt x="36789" y="-11384"/>
                    <a:pt x="41493" y="-1715"/>
                    <a:pt x="41493" y="10212"/>
                  </a:cubicBezTo>
                  <a:cubicBezTo>
                    <a:pt x="41493" y="12521"/>
                    <a:pt x="41317" y="14746"/>
                    <a:pt x="40991" y="16827"/>
                  </a:cubicBezTo>
                  <a:lnTo>
                    <a:pt x="58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-721677" y="2809743"/>
            <a:ext cx="6828790" cy="2245677"/>
            <a:chOff x="829" y="6169"/>
            <a:chExt cx="10754" cy="3535"/>
          </a:xfrm>
        </p:grpSpPr>
        <p:sp>
          <p:nvSpPr>
            <p:cNvPr id="29740" name="文本框 111618"/>
            <p:cNvSpPr txBox="1"/>
            <p:nvPr/>
          </p:nvSpPr>
          <p:spPr>
            <a:xfrm>
              <a:off x="829" y="6169"/>
              <a:ext cx="9688" cy="35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marL="457200" indent="-457200">
                <a:buAutoNum type="arabicPeriod"/>
              </a:pP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457200" indent="-457200">
                <a:buAutoNum type="arabicPeriod"/>
              </a:pP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457200" indent="-457200"/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457200" indent="-457200"/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特殊时间：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当             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sym typeface="+mn-ea"/>
                </a:rPr>
                <a:t>时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457200" indent="-457200"/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9741" name="对象 111625"/>
            <p:cNvGraphicFramePr/>
            <p:nvPr/>
          </p:nvGraphicFramePr>
          <p:xfrm>
            <a:off x="7068" y="8158"/>
            <a:ext cx="4515" cy="8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13" imgW="1333500" imgH="254000" progId="Equation.3">
                    <p:embed/>
                  </p:oleObj>
                </mc:Choice>
                <mc:Fallback>
                  <p:oleObj name="" r:id="rId13" imgW="1333500" imgH="254000" progId="Equation.3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068" y="8158"/>
                          <a:ext cx="4515" cy="8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0605" name="对象 110604"/>
          <p:cNvGraphicFramePr/>
          <p:nvPr/>
        </p:nvGraphicFramePr>
        <p:xfrm>
          <a:off x="3868738" y="6185853"/>
          <a:ext cx="1737995" cy="551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15" imgW="825500" imgH="254000" progId="Equation.3">
                  <p:embed/>
                </p:oleObj>
              </mc:Choice>
              <mc:Fallback>
                <p:oleObj name="" r:id="rId15" imgW="825500" imgH="25400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68738" y="6185853"/>
                        <a:ext cx="1737995" cy="551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218565" y="6184265"/>
          <a:ext cx="1575435" cy="50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7" imgW="736600" imgH="215900" progId="Equation.3">
                  <p:embed/>
                </p:oleObj>
              </mc:Choice>
              <mc:Fallback>
                <p:oleObj name="" r:id="rId17" imgW="736600" imgH="21590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18565" y="6184265"/>
                        <a:ext cx="1575435" cy="508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91" name="Text Box 39"/>
          <p:cNvSpPr txBox="1"/>
          <p:nvPr/>
        </p:nvSpPr>
        <p:spPr>
          <a:xfrm>
            <a:off x="989330" y="4730750"/>
            <a:ext cx="56927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特殊运动：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不改变方向的直线运动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59" grpId="0" bldLvl="0" animBg="1"/>
      <p:bldP spid="111660" grpId="0"/>
      <p:bldP spid="2" grpId="0" bldLvl="0" animBg="1"/>
      <p:bldP spid="18" grpId="0"/>
      <p:bldP spid="17" grpId="0"/>
      <p:bldP spid="235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2" name="文本框 112641"/>
          <p:cNvSpPr txBox="1"/>
          <p:nvPr/>
        </p:nvSpPr>
        <p:spPr>
          <a:xfrm>
            <a:off x="180975" y="188913"/>
            <a:ext cx="2590800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>
              <a:spcBef>
                <a:spcPct val="50000"/>
              </a:spcBef>
              <a:buClr>
                <a:srgbClr val="000000"/>
              </a:buClr>
            </a:pPr>
            <a:r>
              <a:rPr lang="zh-CN" altLang="en-US" sz="3200" b="1" noProof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rPr>
              <a:t>四、速度</a:t>
            </a:r>
            <a:endParaRPr lang="zh-CN" altLang="en-US" sz="3200" b="1" noProof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2643" name="文本框 112642"/>
          <p:cNvSpPr txBox="1"/>
          <p:nvPr/>
        </p:nvSpPr>
        <p:spPr>
          <a:xfrm>
            <a:off x="973138" y="792163"/>
            <a:ext cx="76327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速度是反映质点运动的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快慢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的物理量。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44" name="文本框 112643"/>
          <p:cNvSpPr txBox="1"/>
          <p:nvPr/>
        </p:nvSpPr>
        <p:spPr>
          <a:xfrm>
            <a:off x="395288" y="1395413"/>
            <a:ext cx="554513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平均速度：</a:t>
            </a:r>
            <a:endParaRPr lang="zh-CN" altLang="en-US" sz="24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2645" name="对象 112644"/>
          <p:cNvGraphicFramePr/>
          <p:nvPr/>
        </p:nvGraphicFramePr>
        <p:xfrm>
          <a:off x="1979137" y="2273141"/>
          <a:ext cx="1831340" cy="1064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1" imgW="660400" imgH="393700" progId="Equation.3">
                  <p:embed/>
                </p:oleObj>
              </mc:Choice>
              <mc:Fallback>
                <p:oleObj name="" r:id="rId1" imgW="660400" imgH="393700" progId="Equation.3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9137" y="2273141"/>
                        <a:ext cx="1831340" cy="1064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7" name="文本框 112646"/>
          <p:cNvSpPr txBox="1"/>
          <p:nvPr/>
        </p:nvSpPr>
        <p:spPr>
          <a:xfrm>
            <a:off x="352425" y="3871595"/>
            <a:ext cx="16732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楷体_GB2312" panose="02010609030101010101" pitchFamily="49" charset="-122"/>
                <a:ea typeface="宋体" panose="02010600030101010101" pitchFamily="2" charset="-122"/>
              </a:rPr>
              <a:t>平均速率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2648" name="对象 112647"/>
          <p:cNvGraphicFramePr/>
          <p:nvPr/>
        </p:nvGraphicFramePr>
        <p:xfrm>
          <a:off x="1978819" y="4251802"/>
          <a:ext cx="1371600" cy="116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3" imgW="482600" imgH="393700" progId="Equation.3">
                  <p:embed/>
                </p:oleObj>
              </mc:Choice>
              <mc:Fallback>
                <p:oleObj name="" r:id="rId3" imgW="482600" imgH="393700" progId="Equation.3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8819" y="4251802"/>
                        <a:ext cx="1371600" cy="11671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49" name="图片 112648" descr="图1－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863" y="2208213"/>
            <a:ext cx="3527425" cy="331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5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714375" y="4977448"/>
            <a:ext cx="6886575" cy="13404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平均速度的大小并不等于平均速率！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  <p:bldP spid="112644" grpId="0"/>
      <p:bldP spid="11264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372737"/>
          <p:cNvSpPr>
            <a:spLocks noGrp="1"/>
          </p:cNvSpPr>
          <p:nvPr>
            <p:ph type="title" idx="4294967295"/>
          </p:nvPr>
        </p:nvSpPr>
        <p:spPr>
          <a:xfrm>
            <a:off x="88900" y="147638"/>
            <a:ext cx="8229600" cy="1143000"/>
          </a:xfrm>
        </p:spPr>
        <p:txBody>
          <a:bodyPr wrap="square" lIns="91440" tIns="45720" rIns="91440" bIns="45720" anchor="ctr"/>
          <a:p>
            <a:r>
              <a:rPr lang="zh-CN" altLang="en-US" dirty="0">
                <a:solidFill>
                  <a:srgbClr val="0000FF"/>
                </a:solidFill>
              </a:rPr>
              <a:t>本 学 期 主 要 学 习 内 容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266" name="文本占位符 372738"/>
          <p:cNvSpPr>
            <a:spLocks noGrp="1"/>
          </p:cNvSpPr>
          <p:nvPr>
            <p:ph idx="4294967295"/>
          </p:nvPr>
        </p:nvSpPr>
        <p:spPr>
          <a:xfrm>
            <a:off x="754063" y="1049338"/>
            <a:ext cx="8229600" cy="5332412"/>
          </a:xfrm>
        </p:spPr>
        <p:txBody>
          <a:bodyPr wrap="square" lIns="91440" tIns="45720" rIns="91440" bIns="45720" anchor="t"/>
          <a:p>
            <a:pPr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一、经 典 力 学</a:t>
            </a:r>
            <a:endParaRPr lang="zh-CN" altLang="en-US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800" dirty="0"/>
              <a:t>       </a:t>
            </a:r>
            <a:r>
              <a:rPr lang="zh-CN" altLang="en-US" sz="2800" dirty="0">
                <a:solidFill>
                  <a:schemeClr val="tx1"/>
                </a:solidFill>
              </a:rPr>
              <a:t>质点运动学  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endParaRPr lang="zh-CN" altLang="en-US" sz="1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  牛顿三定律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  功能原理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  刚体转动 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二、 机械振动和机械波</a:t>
            </a:r>
            <a:endParaRPr lang="zh-CN" altLang="en-US" b="1" dirty="0"/>
          </a:p>
          <a:p>
            <a:pPr>
              <a:lnSpc>
                <a:spcPct val="13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三、 热  学</a:t>
            </a:r>
            <a:endParaRPr lang="zh-CN" altLang="en-US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800" b="1" dirty="0"/>
              <a:t>         </a:t>
            </a:r>
            <a:r>
              <a:rPr lang="zh-CN" altLang="en-US" sz="2800" dirty="0"/>
              <a:t>气体动理论</a:t>
            </a:r>
            <a:endParaRPr lang="zh-CN" altLang="en-US" sz="2800" dirty="0"/>
          </a:p>
          <a:p>
            <a:pPr>
              <a:buNone/>
            </a:pPr>
            <a:r>
              <a:rPr lang="zh-CN" altLang="en-US" sz="2800" dirty="0"/>
              <a:t>         热力学定律</a:t>
            </a:r>
            <a:endParaRPr lang="zh-CN" altLang="en-US" sz="2800" dirty="0"/>
          </a:p>
        </p:txBody>
      </p:sp>
      <p:sp>
        <p:nvSpPr>
          <p:cNvPr id="11267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113665"/>
          <p:cNvSpPr txBox="1"/>
          <p:nvPr/>
        </p:nvSpPr>
        <p:spPr>
          <a:xfrm>
            <a:off x="412750" y="188913"/>
            <a:ext cx="74168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瞬时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速度：</a:t>
            </a:r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8" name="文本框 113667"/>
          <p:cNvSpPr txBox="1"/>
          <p:nvPr/>
        </p:nvSpPr>
        <p:spPr>
          <a:xfrm>
            <a:off x="207645" y="2867025"/>
            <a:ext cx="8936355" cy="1124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是沿着轨道上质点所在处的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切向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，指向质点前进的方向。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71" name="文本框 113670"/>
          <p:cNvSpPr txBox="1"/>
          <p:nvPr/>
        </p:nvSpPr>
        <p:spPr>
          <a:xfrm>
            <a:off x="334963" y="4306888"/>
            <a:ext cx="6119812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瞬时</a:t>
            </a: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速率：</a:t>
            </a:r>
            <a:endParaRPr lang="zh-CN" altLang="en-US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13672" name="对象 113671"/>
          <p:cNvGraphicFramePr/>
          <p:nvPr/>
        </p:nvGraphicFramePr>
        <p:xfrm>
          <a:off x="2490470" y="458470"/>
          <a:ext cx="2325370" cy="87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" r:id="rId1" imgW="1066800" imgH="393700" progId="Equation.3">
                  <p:embed/>
                </p:oleObj>
              </mc:Choice>
              <mc:Fallback>
                <p:oleObj name="" r:id="rId1" imgW="1066800" imgH="393700" progId="Equation.3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90470" y="458470"/>
                        <a:ext cx="2325370" cy="871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4" name="对象 113673"/>
          <p:cNvGraphicFramePr/>
          <p:nvPr/>
        </p:nvGraphicFramePr>
        <p:xfrm>
          <a:off x="2362518" y="1719580"/>
          <a:ext cx="1791335" cy="102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3" imgW="787400" imgH="419100" progId="Equation.3">
                  <p:embed/>
                </p:oleObj>
              </mc:Choice>
              <mc:Fallback>
                <p:oleObj name="" r:id="rId3" imgW="787400" imgH="419100" progId="Equation.3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518" y="1719580"/>
                        <a:ext cx="1791335" cy="1023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0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" name="文本框 1"/>
          <p:cNvSpPr txBox="1"/>
          <p:nvPr/>
        </p:nvSpPr>
        <p:spPr>
          <a:xfrm>
            <a:off x="695960" y="5555615"/>
            <a:ext cx="7016750" cy="607695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（瞬时）速度的大小等于（瞬时）速率！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4094480" y="1764030"/>
          <a:ext cx="707390" cy="102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5" imgW="330200" imgH="393700" progId="Equation.3">
                  <p:embed/>
                </p:oleObj>
              </mc:Choice>
              <mc:Fallback>
                <p:oleObj name="" r:id="rId5" imgW="330200" imgH="393700" progId="Equation.3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4480" y="1764030"/>
                        <a:ext cx="707390" cy="1023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2894966" y="4054475"/>
          <a:ext cx="250380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7" imgW="1028700" imgH="393700" progId="Equation.3">
                  <p:embed/>
                </p:oleObj>
              </mc:Choice>
              <mc:Fallback>
                <p:oleObj name="" r:id="rId7" imgW="1028700" imgH="393700" progId="Equation.3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94966" y="4054475"/>
                        <a:ext cx="2503805" cy="1012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272540" y="1972310"/>
            <a:ext cx="979170" cy="6076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/>
      <p:bldP spid="113671" grpId="0"/>
      <p:bldP spid="2" grpId="0" bldLvl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文本框 114689"/>
          <p:cNvSpPr txBox="1"/>
          <p:nvPr/>
        </p:nvSpPr>
        <p:spPr>
          <a:xfrm>
            <a:off x="159068" y="3972243"/>
            <a:ext cx="28194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速度的大小：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4691" name="对象 114690"/>
          <p:cNvGraphicFramePr/>
          <p:nvPr/>
        </p:nvGraphicFramePr>
        <p:xfrm>
          <a:off x="1103948" y="4646930"/>
          <a:ext cx="44513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1" imgW="1409700" imgH="304800" progId="Equation.3">
                  <p:embed/>
                </p:oleObj>
              </mc:Choice>
              <mc:Fallback>
                <p:oleObj name="" r:id="rId1" imgW="1409700" imgH="304800" progId="Equation.3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3948" y="4646930"/>
                        <a:ext cx="4451350" cy="885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2" name="对象 114691"/>
          <p:cNvGraphicFramePr/>
          <p:nvPr/>
        </p:nvGraphicFramePr>
        <p:xfrm>
          <a:off x="735648" y="1031716"/>
          <a:ext cx="7586980" cy="1109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3" imgW="2679700" imgH="393700" progId="Equation.3">
                  <p:embed/>
                </p:oleObj>
              </mc:Choice>
              <mc:Fallback>
                <p:oleObj name="" r:id="rId3" imgW="2679700" imgH="393700" progId="Equation.3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648" y="1031716"/>
                        <a:ext cx="7586980" cy="1109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3" name="对象 114692"/>
          <p:cNvGraphicFramePr/>
          <p:nvPr/>
        </p:nvGraphicFramePr>
        <p:xfrm>
          <a:off x="1014413" y="2531110"/>
          <a:ext cx="5328920" cy="108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" r:id="rId5" imgW="2070100" imgH="393700" progId="Equation.3">
                  <p:embed/>
                </p:oleObj>
              </mc:Choice>
              <mc:Fallback>
                <p:oleObj name="" r:id="rId5" imgW="2070100" imgH="393700" progId="Equation.3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2531110"/>
                        <a:ext cx="5328920" cy="10839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文本框 114693"/>
          <p:cNvSpPr txBox="1"/>
          <p:nvPr/>
        </p:nvSpPr>
        <p:spPr>
          <a:xfrm>
            <a:off x="20955" y="273368"/>
            <a:ext cx="3095625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直角坐标系中：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70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/>
      <p:bldP spid="11469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25"/>
          <p:cNvGrpSpPr/>
          <p:nvPr/>
        </p:nvGrpSpPr>
        <p:grpSpPr>
          <a:xfrm>
            <a:off x="228600" y="257810"/>
            <a:ext cx="1600200" cy="838200"/>
            <a:chOff x="240" y="480"/>
            <a:chExt cx="1008" cy="528"/>
          </a:xfrm>
        </p:grpSpPr>
        <p:sp>
          <p:nvSpPr>
            <p:cNvPr id="31770" name="AutoShape 26"/>
            <p:cNvSpPr/>
            <p:nvPr/>
          </p:nvSpPr>
          <p:spPr>
            <a:xfrm>
              <a:off x="240" y="480"/>
              <a:ext cx="816" cy="528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13499999" algn="ctr" rotWithShape="0">
                <a:srgbClr val="009900"/>
              </a:outerShdw>
            </a:effectLst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71" name="Text Box 27"/>
            <p:cNvSpPr txBox="1"/>
            <p:nvPr/>
          </p:nvSpPr>
          <p:spPr>
            <a:xfrm>
              <a:off x="336" y="528"/>
              <a:ext cx="912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3600" b="1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练习</a:t>
              </a:r>
              <a:endPara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228600" y="1464945"/>
            <a:ext cx="8382000" cy="2933700"/>
            <a:chOff x="240" y="2208"/>
            <a:chExt cx="5280" cy="1848"/>
          </a:xfrm>
        </p:grpSpPr>
        <p:sp>
          <p:nvSpPr>
            <p:cNvPr id="31773" name="Text Box 29"/>
            <p:cNvSpPr txBox="1"/>
            <p:nvPr/>
          </p:nvSpPr>
          <p:spPr>
            <a:xfrm>
              <a:off x="240" y="2208"/>
              <a:ext cx="5280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一运动质点在某瞬时位于矢径                   的端点处，其速度大小为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1774" name="Object 30"/>
            <p:cNvGraphicFramePr>
              <a:graphicFrameLocks noChangeAspect="1"/>
            </p:cNvGraphicFramePr>
            <p:nvPr/>
          </p:nvGraphicFramePr>
          <p:xfrm>
            <a:off x="3840" y="2208"/>
            <a:ext cx="81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" r:id="rId1" imgW="711200" imgH="304800" progId="Equation.3">
                    <p:embed/>
                  </p:oleObj>
                </mc:Choice>
                <mc:Fallback>
                  <p:oleObj name="" r:id="rId1" imgW="711200" imgH="304800" progId="Equation.3">
                    <p:embed/>
                    <p:pic>
                      <p:nvPicPr>
                        <p:cNvPr id="0" name="图片 314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840" y="2208"/>
                          <a:ext cx="816" cy="3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775" name="Group 31"/>
            <p:cNvGrpSpPr/>
            <p:nvPr/>
          </p:nvGrpSpPr>
          <p:grpSpPr>
            <a:xfrm>
              <a:off x="768" y="2784"/>
              <a:ext cx="3024" cy="576"/>
              <a:chOff x="2112" y="2832"/>
              <a:chExt cx="3024" cy="576"/>
            </a:xfrm>
          </p:grpSpPr>
          <p:graphicFrame>
            <p:nvGraphicFramePr>
              <p:cNvPr id="31776" name="Object 32"/>
              <p:cNvGraphicFramePr>
                <a:graphicFrameLocks noChangeAspect="1"/>
              </p:cNvGraphicFramePr>
              <p:nvPr/>
            </p:nvGraphicFramePr>
            <p:xfrm>
              <a:off x="2736" y="2832"/>
              <a:ext cx="310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7" name="" r:id="rId3" imgW="304800" imgH="609600" progId="Equation.3">
                      <p:embed/>
                    </p:oleObj>
                  </mc:Choice>
                  <mc:Fallback>
                    <p:oleObj name="" r:id="rId3" imgW="304800" imgH="609600" progId="Equation.3">
                      <p:embed/>
                      <p:pic>
                        <p:nvPicPr>
                          <p:cNvPr id="0" name="图片 3116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736" y="2832"/>
                            <a:ext cx="310" cy="57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777" name="Object 33"/>
              <p:cNvGraphicFramePr>
                <a:graphicFrameLocks noChangeAspect="1"/>
              </p:cNvGraphicFramePr>
              <p:nvPr/>
            </p:nvGraphicFramePr>
            <p:xfrm>
              <a:off x="4813" y="2832"/>
              <a:ext cx="323" cy="5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9" name="" r:id="rId5" imgW="317500" imgH="609600" progId="Equation.3">
                      <p:embed/>
                    </p:oleObj>
                  </mc:Choice>
                  <mc:Fallback>
                    <p:oleObj name="" r:id="rId5" imgW="317500" imgH="609600" progId="Equation.3">
                      <p:embed/>
                      <p:pic>
                        <p:nvPicPr>
                          <p:cNvPr id="0" name="图片 3128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813" y="2832"/>
                            <a:ext cx="323" cy="57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78" name="Text Box 34"/>
              <p:cNvSpPr txBox="1"/>
              <p:nvPr/>
            </p:nvSpPr>
            <p:spPr>
              <a:xfrm>
                <a:off x="2112" y="3024"/>
                <a:ext cx="86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（</a:t>
                </a:r>
                <a:r>
                  <a:rPr lang="en-US" altLang="zh-CN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79" name="Rectangle 35"/>
              <p:cNvSpPr/>
              <p:nvPr/>
            </p:nvSpPr>
            <p:spPr>
              <a:xfrm>
                <a:off x="4141" y="3024"/>
                <a:ext cx="63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（</a:t>
                </a:r>
                <a:r>
                  <a:rPr lang="en-US" altLang="zh-CN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80" name="Rectangle 36"/>
              <p:cNvSpPr/>
              <p:nvPr/>
            </p:nvSpPr>
            <p:spPr>
              <a:xfrm>
                <a:off x="4141" y="3024"/>
                <a:ext cx="63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（</a:t>
                </a:r>
                <a:r>
                  <a:rPr lang="en-US" altLang="zh-CN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81" name="Rectangle 37"/>
              <p:cNvSpPr/>
              <p:nvPr/>
            </p:nvSpPr>
            <p:spPr>
              <a:xfrm>
                <a:off x="4141" y="3024"/>
                <a:ext cx="63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（</a:t>
                </a:r>
                <a:r>
                  <a:rPr lang="en-US" altLang="zh-CN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1782" name="Group 38"/>
            <p:cNvGrpSpPr/>
            <p:nvPr/>
          </p:nvGrpSpPr>
          <p:grpSpPr>
            <a:xfrm>
              <a:off x="768" y="3456"/>
              <a:ext cx="4290" cy="600"/>
              <a:chOff x="768" y="3456"/>
              <a:chExt cx="4290" cy="600"/>
            </a:xfrm>
          </p:grpSpPr>
          <p:graphicFrame>
            <p:nvGraphicFramePr>
              <p:cNvPr id="31783" name="Object 39"/>
              <p:cNvGraphicFramePr>
                <a:graphicFrameLocks noChangeAspect="1"/>
              </p:cNvGraphicFramePr>
              <p:nvPr/>
            </p:nvGraphicFramePr>
            <p:xfrm>
              <a:off x="1344" y="3456"/>
              <a:ext cx="480" cy="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6" name="" r:id="rId7" imgW="393700" imgH="635000" progId="Equation.3">
                      <p:embed/>
                    </p:oleObj>
                  </mc:Choice>
                  <mc:Fallback>
                    <p:oleObj name="" r:id="rId7" imgW="393700" imgH="635000" progId="Equation.3">
                      <p:embed/>
                      <p:pic>
                        <p:nvPicPr>
                          <p:cNvPr id="0" name="图片 3125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344" y="3456"/>
                            <a:ext cx="480" cy="60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784" name="Object 40"/>
              <p:cNvGraphicFramePr>
                <a:graphicFrameLocks noChangeAspect="1"/>
              </p:cNvGraphicFramePr>
              <p:nvPr/>
            </p:nvGraphicFramePr>
            <p:xfrm>
              <a:off x="3534" y="3456"/>
              <a:ext cx="1524" cy="5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7" name="" r:id="rId9" imgW="1600200" imgH="660400" progId="Equation.3">
                      <p:embed/>
                    </p:oleObj>
                  </mc:Choice>
                  <mc:Fallback>
                    <p:oleObj name="" r:id="rId9" imgW="1600200" imgH="660400" progId="Equation.3">
                      <p:embed/>
                      <p:pic>
                        <p:nvPicPr>
                          <p:cNvPr id="0" name="图片 3126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534" y="3456"/>
                            <a:ext cx="1524" cy="58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85" name="Rectangle 41"/>
              <p:cNvSpPr/>
              <p:nvPr/>
            </p:nvSpPr>
            <p:spPr>
              <a:xfrm>
                <a:off x="768" y="3648"/>
                <a:ext cx="64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（</a:t>
                </a:r>
                <a:r>
                  <a:rPr lang="en-US" altLang="zh-CN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786" name="Rectangle 42"/>
              <p:cNvSpPr/>
              <p:nvPr/>
            </p:nvSpPr>
            <p:spPr>
              <a:xfrm>
                <a:off x="2880" y="3648"/>
                <a:ext cx="643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（</a:t>
                </a:r>
                <a:r>
                  <a:rPr lang="en-US" altLang="zh-CN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D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文本框 115713"/>
          <p:cNvSpPr txBox="1"/>
          <p:nvPr/>
        </p:nvSpPr>
        <p:spPr>
          <a:xfrm>
            <a:off x="468313" y="765175"/>
            <a:ext cx="699135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加速度：反映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速度变化快慢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的物理量。</a:t>
            </a: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15" name="文本框 115714"/>
          <p:cNvSpPr txBox="1"/>
          <p:nvPr/>
        </p:nvSpPr>
        <p:spPr>
          <a:xfrm>
            <a:off x="1135063" y="1768475"/>
            <a:ext cx="504031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时间内：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5716" name="对象 115715"/>
          <p:cNvGraphicFramePr/>
          <p:nvPr/>
        </p:nvGraphicFramePr>
        <p:xfrm>
          <a:off x="3139123" y="1781175"/>
          <a:ext cx="2199640" cy="50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" r:id="rId1" imgW="825500" imgH="215900" progId="Equation.3">
                  <p:embed/>
                </p:oleObj>
              </mc:Choice>
              <mc:Fallback>
                <p:oleObj name="" r:id="rId1" imgW="825500" imgH="215900" progId="Equation.3">
                  <p:embed/>
                  <p:pic>
                    <p:nvPicPr>
                      <p:cNvPr id="0" name="图片 32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9123" y="1781175"/>
                        <a:ext cx="2199640" cy="509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7" name="文本框 115716"/>
          <p:cNvSpPr txBox="1"/>
          <p:nvPr/>
        </p:nvSpPr>
        <p:spPr>
          <a:xfrm>
            <a:off x="395288" y="3752850"/>
            <a:ext cx="2795587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平均加速度：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5718" name="对象 115717"/>
          <p:cNvGraphicFramePr/>
          <p:nvPr/>
        </p:nvGraphicFramePr>
        <p:xfrm>
          <a:off x="1431608" y="5002530"/>
          <a:ext cx="130683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" r:id="rId3" imgW="520700" imgH="393700" progId="Equation.3">
                  <p:embed/>
                </p:oleObj>
              </mc:Choice>
              <mc:Fallback>
                <p:oleObj name="" r:id="rId3" imgW="520700" imgH="393700" progId="Equation.3">
                  <p:embed/>
                  <p:pic>
                    <p:nvPicPr>
                      <p:cNvPr id="0" name="图片 32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1608" y="5002530"/>
                        <a:ext cx="1306830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9" name="文本框 115718">
            <a:hlinkClick r:id="rId5" action="ppaction://hlinksldjump">
              <a:snd r:embed="rId6" name="LOGOFF.WAV"/>
            </a:hlinkClick>
          </p:cNvPr>
          <p:cNvSpPr txBox="1"/>
          <p:nvPr/>
        </p:nvSpPr>
        <p:spPr>
          <a:xfrm>
            <a:off x="107950" y="116205"/>
            <a:ext cx="2747645" cy="5835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>
              <a:buClr>
                <a:schemeClr val="tx1"/>
              </a:buClr>
            </a:pPr>
            <a:r>
              <a:rPr lang="zh-CN" altLang="en-US" sz="3200" b="1" noProof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rPr>
              <a:t>五、加速度</a:t>
            </a:r>
            <a:endParaRPr lang="zh-CN" altLang="en-US" sz="3200" b="1" noProof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5720" name="文本框 115719"/>
          <p:cNvSpPr txBox="1"/>
          <p:nvPr/>
        </p:nvSpPr>
        <p:spPr>
          <a:xfrm>
            <a:off x="591503" y="2741295"/>
            <a:ext cx="7416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包括速度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方向的变化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速度大小的变化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20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650" y="3944938"/>
            <a:ext cx="1582738" cy="152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913" y="3962400"/>
            <a:ext cx="2813050" cy="1957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/>
      <p:bldP spid="115715" grpId="0"/>
      <p:bldP spid="115717" grpId="0"/>
      <p:bldP spid="115719" grpId="0"/>
      <p:bldP spid="1157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文本框 116737"/>
          <p:cNvSpPr txBox="1"/>
          <p:nvPr/>
        </p:nvSpPr>
        <p:spPr>
          <a:xfrm>
            <a:off x="395605" y="260350"/>
            <a:ext cx="2617470" cy="521970"/>
          </a:xfrm>
          <a:prstGeom prst="rect">
            <a:avLst/>
          </a:prstGeom>
          <a:noFill/>
          <a:ln w="76200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瞬时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加速度：</a:t>
            </a:r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6739" name="对象 116738"/>
          <p:cNvGraphicFramePr/>
          <p:nvPr/>
        </p:nvGraphicFramePr>
        <p:xfrm>
          <a:off x="2416334" y="450691"/>
          <a:ext cx="4043045" cy="1122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" r:id="rId1" imgW="1498600" imgH="419100" progId="Equation.3">
                  <p:embed/>
                </p:oleObj>
              </mc:Choice>
              <mc:Fallback>
                <p:oleObj name="" r:id="rId1" imgW="1498600" imgH="419100" progId="Equation.3">
                  <p:embed/>
                  <p:pic>
                    <p:nvPicPr>
                      <p:cNvPr id="0" name="图片 32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6334" y="450691"/>
                        <a:ext cx="4043045" cy="1122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0" name="文本框 116739"/>
          <p:cNvSpPr txBox="1"/>
          <p:nvPr/>
        </p:nvSpPr>
        <p:spPr>
          <a:xfrm>
            <a:off x="395288" y="1627188"/>
            <a:ext cx="419100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直角坐标系中表示为：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6741" name="对象 116740"/>
          <p:cNvGraphicFramePr/>
          <p:nvPr/>
        </p:nvGraphicFramePr>
        <p:xfrm>
          <a:off x="407035" y="5172075"/>
          <a:ext cx="8345170" cy="1071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" r:id="rId3" imgW="3352800" imgH="419100" progId="Equation.3">
                  <p:embed/>
                </p:oleObj>
              </mc:Choice>
              <mc:Fallback>
                <p:oleObj name="" r:id="rId3" imgW="3352800" imgH="419100" progId="Equation.3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4">
                        <a:lum brigh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407035" y="5172075"/>
                        <a:ext cx="8345170" cy="1071880"/>
                      </a:xfrm>
                      <a:prstGeom prst="rect">
                        <a:avLst/>
                      </a:prstGeom>
                      <a:noFill/>
                      <a:ln w="254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2" name="对象 116741"/>
          <p:cNvGraphicFramePr/>
          <p:nvPr/>
        </p:nvGraphicFramePr>
        <p:xfrm>
          <a:off x="2367757" y="2197894"/>
          <a:ext cx="428625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5" imgW="1511300" imgH="419100" progId="Equation.3">
                  <p:embed/>
                </p:oleObj>
              </mc:Choice>
              <mc:Fallback>
                <p:oleObj name="" r:id="rId5" imgW="1511300" imgH="419100" progId="Equation.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7757" y="2197894"/>
                        <a:ext cx="4286250" cy="1184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3" name="对象 116742"/>
          <p:cNvGraphicFramePr/>
          <p:nvPr/>
        </p:nvGraphicFramePr>
        <p:xfrm>
          <a:off x="1439863" y="3538538"/>
          <a:ext cx="41021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" r:id="rId7" imgW="1473200" imgH="419100" progId="Equation.3">
                  <p:embed/>
                </p:oleObj>
              </mc:Choice>
              <mc:Fallback>
                <p:oleObj name="" r:id="rId7" imgW="1473200" imgH="419100" progId="Equation.3">
                  <p:embed/>
                  <p:pic>
                    <p:nvPicPr>
                      <p:cNvPr id="0" name="图片 3235"/>
                      <p:cNvPicPr/>
                      <p:nvPr/>
                    </p:nvPicPr>
                    <p:blipFill>
                      <a:blip r:embed="rId8">
                        <a:lum brigh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1439863" y="3538538"/>
                        <a:ext cx="4102100" cy="1168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4" name="对象 116743"/>
          <p:cNvGraphicFramePr/>
          <p:nvPr/>
        </p:nvGraphicFramePr>
        <p:xfrm>
          <a:off x="5595938" y="3771900"/>
          <a:ext cx="30607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" r:id="rId9" imgW="1090930" imgH="266065" progId="Equation.3">
                  <p:embed/>
                </p:oleObj>
              </mc:Choice>
              <mc:Fallback>
                <p:oleObj name="" r:id="rId9" imgW="1090930" imgH="266065" progId="Equation.3">
                  <p:embed/>
                  <p:pic>
                    <p:nvPicPr>
                      <p:cNvPr id="0" name="图片 3228"/>
                      <p:cNvPicPr/>
                      <p:nvPr/>
                    </p:nvPicPr>
                    <p:blipFill>
                      <a:blip r:embed="rId10">
                        <a:lum brigh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5595938" y="3771900"/>
                        <a:ext cx="3060700" cy="749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5" name="对象 116744"/>
          <p:cNvGraphicFramePr/>
          <p:nvPr/>
        </p:nvGraphicFramePr>
        <p:xfrm>
          <a:off x="1053624" y="2257425"/>
          <a:ext cx="144081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11" imgW="495300" imgH="393700" progId="Equation.3">
                  <p:embed/>
                </p:oleObj>
              </mc:Choice>
              <mc:Fallback>
                <p:oleObj name="" r:id="rId11" imgW="495300" imgH="393700" progId="Equation.3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3624" y="2257425"/>
                        <a:ext cx="1440815" cy="1139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/>
      <p:bldP spid="1167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7762" name="对象 117761"/>
          <p:cNvGraphicFramePr/>
          <p:nvPr/>
        </p:nvGraphicFramePr>
        <p:xfrm>
          <a:off x="2152650" y="381000"/>
          <a:ext cx="3640138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" r:id="rId1" imgW="1395730" imgH="304800" progId="Equation.3">
                  <p:embed/>
                </p:oleObj>
              </mc:Choice>
              <mc:Fallback>
                <p:oleObj name="" r:id="rId1" imgW="1395730" imgH="304800" progId="Equation.3">
                  <p:embed/>
                  <p:pic>
                    <p:nvPicPr>
                      <p:cNvPr id="0" name="图片 323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52650" y="381000"/>
                        <a:ext cx="3640138" cy="790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2" name="文本框 117762"/>
          <p:cNvSpPr txBox="1"/>
          <p:nvPr/>
        </p:nvSpPr>
        <p:spPr>
          <a:xfrm>
            <a:off x="313055" y="527050"/>
            <a:ext cx="12833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大小：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1310" y="1332375"/>
            <a:ext cx="8736013" cy="522288"/>
            <a:chOff x="255" y="1839"/>
            <a:chExt cx="13765" cy="822"/>
          </a:xfrm>
        </p:grpSpPr>
        <p:sp>
          <p:nvSpPr>
            <p:cNvPr id="40964" name="文本框 117764"/>
            <p:cNvSpPr txBox="1"/>
            <p:nvPr/>
          </p:nvSpPr>
          <p:spPr>
            <a:xfrm>
              <a:off x="255" y="1839"/>
              <a:ext cx="13765" cy="82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/>
              <a:r>
                <a: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方向</a:t>
              </a:r>
              <a:r>
                <a:rPr lang="en-US" altLang="zh-CN" b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: </a:t>
              </a: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lang="en-US" altLang="zh-CN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 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趋近于零时，速度增量      的极限方向。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0965" name="对象 117765"/>
            <p:cNvGraphicFramePr/>
            <p:nvPr/>
          </p:nvGraphicFramePr>
          <p:xfrm>
            <a:off x="8094" y="1921"/>
            <a:ext cx="993" cy="7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1" name="" r:id="rId3" imgW="227965" imgH="177800" progId="Equation.3">
                    <p:embed/>
                  </p:oleObj>
                </mc:Choice>
                <mc:Fallback>
                  <p:oleObj name="" r:id="rId3" imgW="227965" imgH="177800" progId="Equation.3">
                    <p:embed/>
                    <p:pic>
                      <p:nvPicPr>
                        <p:cNvPr id="0" name="图片 323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094" y="1921"/>
                          <a:ext cx="993" cy="7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7767" name="矩形 117766"/>
          <p:cNvSpPr/>
          <p:nvPr/>
        </p:nvSpPr>
        <p:spPr>
          <a:xfrm>
            <a:off x="161925" y="2954338"/>
            <a:ext cx="8382000" cy="52197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1)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加速度与速度的夹角为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0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或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180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7768" name="矩形 117767"/>
          <p:cNvSpPr/>
          <p:nvPr/>
        </p:nvSpPr>
        <p:spPr>
          <a:xfrm>
            <a:off x="117475" y="3597275"/>
            <a:ext cx="8528050" cy="52197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2)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加速度与速度的夹角等于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90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117769" name="图片 117768" descr="图1－9(c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963" y="4221163"/>
            <a:ext cx="2552700" cy="2565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770" name="图片 117769" descr="图1－8(b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888" y="4225925"/>
            <a:ext cx="1704975" cy="2592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771" name="图片 117770" descr="图1－8(a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" y="4873625"/>
            <a:ext cx="1800225" cy="1943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72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" name="矩形 1"/>
          <p:cNvSpPr/>
          <p:nvPr/>
        </p:nvSpPr>
        <p:spPr>
          <a:xfrm>
            <a:off x="107950" y="2422525"/>
            <a:ext cx="83820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讨论 ：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4050" y="2954020"/>
            <a:ext cx="2898775" cy="522288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质点做直线运动。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7150" y="3597275"/>
            <a:ext cx="3187700" cy="522288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质点做圆周运动。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7" grpId="0" bldLvl="0" animBg="1"/>
      <p:bldP spid="117768" grpId="0" bldLvl="0" animBg="1"/>
      <p:bldP spid="2" grpId="0" bldLvl="0" animBg="1"/>
      <p:bldP spid="3" grpId="0" bldLvl="0" animBg="1"/>
      <p:bldP spid="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矩形 118785"/>
          <p:cNvSpPr/>
          <p:nvPr/>
        </p:nvSpPr>
        <p:spPr>
          <a:xfrm>
            <a:off x="601663" y="765175"/>
            <a:ext cx="7239000" cy="522288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>
            <a:spAutoFit/>
          </a:bodyPr>
          <a:p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4)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加速度与速度的夹角大于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90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，速率减小。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8787" name="矩形 118786"/>
          <p:cNvSpPr/>
          <p:nvPr/>
        </p:nvSpPr>
        <p:spPr>
          <a:xfrm>
            <a:off x="601663" y="115888"/>
            <a:ext cx="7239000" cy="522287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anchor="t">
            <a:spAutoFit/>
          </a:bodyPr>
          <a:p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3)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加速度与速度的夹角小于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90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，速率增大。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8788" name="文本框 118787"/>
          <p:cNvSpPr txBox="1"/>
          <p:nvPr/>
        </p:nvSpPr>
        <p:spPr>
          <a:xfrm>
            <a:off x="358775" y="3522663"/>
            <a:ext cx="8424863" cy="4889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r>
              <a:rPr lang="zh-CN" altLang="en-US" sz="2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质点作曲线运动时，加速度方向？</a:t>
            </a:r>
            <a:endParaRPr lang="zh-CN" altLang="en-US" sz="2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8789" name="图片 118788" descr="图1－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413" y="4238625"/>
            <a:ext cx="4419600" cy="2525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790" name="图片 118789" descr="图1－9(a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1719263"/>
            <a:ext cx="3094037" cy="156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791" name="图片 118790" descr="图1－9(b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412875"/>
            <a:ext cx="3097212" cy="188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1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725" y="4238625"/>
            <a:ext cx="2336800" cy="2312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bldLvl="0" animBg="1"/>
      <p:bldP spid="118787" grpId="0" bldLvl="0" animBg="1"/>
      <p:bldP spid="11878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89" name="图片 1"/>
          <p:cNvPicPr>
            <a:picLocks noChangeAspect="1"/>
          </p:cNvPicPr>
          <p:nvPr/>
        </p:nvPicPr>
        <p:blipFill>
          <a:blip r:embed="rId1">
            <a:lum contrast="18000"/>
          </a:blip>
          <a:stretch>
            <a:fillRect/>
          </a:stretch>
        </p:blipFill>
        <p:spPr>
          <a:xfrm>
            <a:off x="560070" y="3644900"/>
            <a:ext cx="8023860" cy="2102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3" name="文本框 118787"/>
          <p:cNvSpPr txBox="1"/>
          <p:nvPr/>
        </p:nvSpPr>
        <p:spPr>
          <a:xfrm>
            <a:off x="158750" y="227965"/>
            <a:ext cx="8424863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 堂 练 习：               </a:t>
            </a:r>
            <a:endParaRPr lang="en-US" altLang="zh-CN" sz="40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lum contrast="12000"/>
          </a:blip>
          <a:srcRect b="70431"/>
          <a:stretch>
            <a:fillRect/>
          </a:stretch>
        </p:blipFill>
        <p:spPr>
          <a:xfrm>
            <a:off x="-73025" y="1567180"/>
            <a:ext cx="8869680" cy="114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矩形 103434"/>
          <p:cNvSpPr/>
          <p:nvPr/>
        </p:nvSpPr>
        <p:spPr>
          <a:xfrm>
            <a:off x="3479800" y="71755"/>
            <a:ext cx="158877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40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小  结</a:t>
            </a:r>
            <a:endParaRPr lang="zh-CN" altLang="en-US" sz="40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76" name="文本框 27675"/>
          <p:cNvSpPr txBox="1"/>
          <p:nvPr/>
        </p:nvSpPr>
        <p:spPr>
          <a:xfrm>
            <a:off x="480695" y="1074103"/>
            <a:ext cx="162083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位置矢量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7" name="文本框 27676"/>
          <p:cNvSpPr txBox="1"/>
          <p:nvPr/>
        </p:nvSpPr>
        <p:spPr>
          <a:xfrm>
            <a:off x="750570" y="2099945"/>
            <a:ext cx="14116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位 移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8" name="文本框 27677"/>
          <p:cNvSpPr txBox="1"/>
          <p:nvPr/>
        </p:nvSpPr>
        <p:spPr>
          <a:xfrm>
            <a:off x="747395" y="3253423"/>
            <a:ext cx="13493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速 度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9" name="文本框 27678"/>
          <p:cNvSpPr txBox="1"/>
          <p:nvPr/>
        </p:nvSpPr>
        <p:spPr>
          <a:xfrm>
            <a:off x="480695" y="5547043"/>
            <a:ext cx="13049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加速度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693" name="对象 114691"/>
          <p:cNvGraphicFramePr/>
          <p:nvPr/>
        </p:nvGraphicFramePr>
        <p:xfrm>
          <a:off x="3385820" y="3117850"/>
          <a:ext cx="2722245" cy="855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" imgW="1257300" imgH="393700" progId="Equation.3">
                  <p:embed/>
                </p:oleObj>
              </mc:Choice>
              <mc:Fallback>
                <p:oleObj name="" r:id="rId1" imgW="1257300" imgH="3937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85820" y="3117850"/>
                        <a:ext cx="2722245" cy="8553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94" name="对象 116742"/>
          <p:cNvGraphicFramePr/>
          <p:nvPr/>
        </p:nvGraphicFramePr>
        <p:xfrm>
          <a:off x="4329430" y="5332730"/>
          <a:ext cx="3047365" cy="101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3" imgW="1473200" imgH="419100" progId="Equation.3">
                  <p:embed/>
                </p:oleObj>
              </mc:Choice>
              <mc:Fallback>
                <p:oleObj name="" r:id="rId3" imgW="1473200" imgH="4191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4">
                        <a:lum brigh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4329430" y="5332730"/>
                        <a:ext cx="3047365" cy="10179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9" name="对象 103428"/>
          <p:cNvGraphicFramePr/>
          <p:nvPr/>
        </p:nvGraphicFramePr>
        <p:xfrm>
          <a:off x="2713990" y="972185"/>
          <a:ext cx="25654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5" imgW="990600" imgH="241300" progId="Equation.DSMT4">
                  <p:embed/>
                </p:oleObj>
              </mc:Choice>
              <mc:Fallback>
                <p:oleObj name="" r:id="rId5" imgW="990600" imgH="241300" progId="Equation.DSMT4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13990" y="972185"/>
                        <a:ext cx="2565400" cy="623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9" name="对象 110598"/>
          <p:cNvGraphicFramePr/>
          <p:nvPr/>
        </p:nvGraphicFramePr>
        <p:xfrm>
          <a:off x="2295208" y="1964055"/>
          <a:ext cx="469646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7" imgW="1892300" imgH="266700" progId="Equation.3">
                  <p:embed/>
                </p:oleObj>
              </mc:Choice>
              <mc:Fallback>
                <p:oleObj name="" r:id="rId7" imgW="1892300" imgH="266700" progId="Equation.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5208" y="1964055"/>
                        <a:ext cx="4696460" cy="704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2" name="对象 114691"/>
          <p:cNvGraphicFramePr/>
          <p:nvPr/>
        </p:nvGraphicFramePr>
        <p:xfrm>
          <a:off x="2161858" y="3082925"/>
          <a:ext cx="1121410" cy="911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9" imgW="469900" imgH="393700" progId="Equation.3">
                  <p:embed/>
                </p:oleObj>
              </mc:Choice>
              <mc:Fallback>
                <p:oleObj name="" r:id="rId9" imgW="469900" imgH="393700" progId="Equation.3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61858" y="3082925"/>
                        <a:ext cx="1121410" cy="9118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39" name="对象 116738"/>
          <p:cNvGraphicFramePr/>
          <p:nvPr/>
        </p:nvGraphicFramePr>
        <p:xfrm>
          <a:off x="2096770" y="5345430"/>
          <a:ext cx="2232660" cy="1017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" r:id="rId11" imgW="889000" imgH="419100" progId="Equation.3">
                  <p:embed/>
                </p:oleObj>
              </mc:Choice>
              <mc:Fallback>
                <p:oleObj name="" r:id="rId11" imgW="889000" imgH="419100" progId="Equation.3">
                  <p:embed/>
                  <p:pic>
                    <p:nvPicPr>
                      <p:cNvPr id="0" name="图片 323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96770" y="5345430"/>
                        <a:ext cx="2232660" cy="1017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2953385" y="4120515"/>
          <a:ext cx="952500" cy="102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13" imgW="444500" imgH="393700" progId="Equation.3">
                  <p:embed/>
                </p:oleObj>
              </mc:Choice>
              <mc:Fallback>
                <p:oleObj name="" r:id="rId13" imgW="444500" imgH="393700" progId="Equation.3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53385" y="4120515"/>
                        <a:ext cx="952500" cy="10236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805940" y="4328160"/>
            <a:ext cx="979170" cy="6076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大小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7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7" grpId="0"/>
      <p:bldP spid="27678" grpId="0"/>
      <p:bldP spid="27679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文本框 146435"/>
          <p:cNvSpPr txBox="1"/>
          <p:nvPr/>
        </p:nvSpPr>
        <p:spPr>
          <a:xfrm>
            <a:off x="240665" y="236220"/>
            <a:ext cx="46736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六、运动学中的两类问题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875" name="文本框 146436"/>
          <p:cNvSpPr txBox="1"/>
          <p:nvPr/>
        </p:nvSpPr>
        <p:spPr>
          <a:xfrm>
            <a:off x="19368" y="1156335"/>
            <a:ext cx="87312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已知运动方程，求速度、加速度（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求导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b="1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79876" name="对象 146437"/>
          <p:cNvGraphicFramePr/>
          <p:nvPr/>
        </p:nvGraphicFramePr>
        <p:xfrm>
          <a:off x="3670300" y="2014538"/>
          <a:ext cx="10350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" r:id="rId1" imgW="469900" imgH="393700" progId="Equation.3">
                  <p:embed/>
                </p:oleObj>
              </mc:Choice>
              <mc:Fallback>
                <p:oleObj name="" r:id="rId1" imgW="469900" imgH="393700" progId="Equation.3">
                  <p:embed/>
                  <p:pic>
                    <p:nvPicPr>
                      <p:cNvPr id="0" name="图片 32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70300" y="2014538"/>
                        <a:ext cx="1035050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7" name="对象 146438"/>
          <p:cNvGraphicFramePr/>
          <p:nvPr/>
        </p:nvGraphicFramePr>
        <p:xfrm>
          <a:off x="5335588" y="2068513"/>
          <a:ext cx="1214437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" r:id="rId3" imgW="495300" imgH="393700" progId="Equation.3">
                  <p:embed/>
                </p:oleObj>
              </mc:Choice>
              <mc:Fallback>
                <p:oleObj name="" r:id="rId3" imgW="495300" imgH="393700" progId="Equation.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5588" y="2068513"/>
                        <a:ext cx="1214437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0" name="文本框 146439"/>
          <p:cNvSpPr txBox="1"/>
          <p:nvPr/>
        </p:nvSpPr>
        <p:spPr>
          <a:xfrm>
            <a:off x="19685" y="3437255"/>
            <a:ext cx="873252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已知加速度和初始条件，求速度和运动方程 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积分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b="1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79879" name="对象 146440"/>
          <p:cNvGraphicFramePr/>
          <p:nvPr/>
        </p:nvGraphicFramePr>
        <p:xfrm>
          <a:off x="2143125" y="4514850"/>
          <a:ext cx="13049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" r:id="rId5" imgW="495300" imgH="393700" progId="Equation.3">
                  <p:embed/>
                </p:oleObj>
              </mc:Choice>
              <mc:Fallback>
                <p:oleObj name="" r:id="rId5" imgW="495300" imgH="393700" progId="Equation.3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3125" y="4514850"/>
                        <a:ext cx="1304925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0" name="对象 146441"/>
          <p:cNvGraphicFramePr/>
          <p:nvPr/>
        </p:nvGraphicFramePr>
        <p:xfrm>
          <a:off x="4392613" y="4559300"/>
          <a:ext cx="22955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" r:id="rId7" imgW="837565" imgH="355600" progId="Equation.3">
                  <p:embed/>
                </p:oleObj>
              </mc:Choice>
              <mc:Fallback>
                <p:oleObj name="" r:id="rId7" imgW="837565" imgH="355600" progId="Equation.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2613" y="4559300"/>
                        <a:ext cx="2295525" cy="785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3" name="对象 146445"/>
          <p:cNvGraphicFramePr/>
          <p:nvPr/>
        </p:nvGraphicFramePr>
        <p:xfrm>
          <a:off x="4540250" y="5505450"/>
          <a:ext cx="192246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" r:id="rId9" imgW="812165" imgH="355600" progId="Equation.3">
                  <p:embed/>
                </p:oleObj>
              </mc:Choice>
              <mc:Fallback>
                <p:oleObj name="" r:id="rId9" imgW="812165" imgH="355600" progId="Equation.3">
                  <p:embed/>
                  <p:pic>
                    <p:nvPicPr>
                      <p:cNvPr id="0" name="图片 32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40250" y="5505450"/>
                        <a:ext cx="1922463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灯片编号占位符 1"/>
          <p:cNvSpPr/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9887" name="对象 146437"/>
          <p:cNvGraphicFramePr/>
          <p:nvPr/>
        </p:nvGraphicFramePr>
        <p:xfrm>
          <a:off x="1058863" y="2162175"/>
          <a:ext cx="14414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" r:id="rId11" imgW="507365" imgH="203200" progId="Equation.3">
                  <p:embed/>
                </p:oleObj>
              </mc:Choice>
              <mc:Fallback>
                <p:oleObj name="" r:id="rId11" imgW="507365" imgH="203200" progId="Equation.3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8863" y="2162175"/>
                        <a:ext cx="1441450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1" name="右箭头 21520"/>
          <p:cNvSpPr/>
          <p:nvPr/>
        </p:nvSpPr>
        <p:spPr>
          <a:xfrm>
            <a:off x="2679700" y="2297113"/>
            <a:ext cx="720725" cy="314325"/>
          </a:xfrm>
          <a:prstGeom prst="rightArrow">
            <a:avLst>
              <a:gd name="adj1" fmla="val 50000"/>
              <a:gd name="adj2" fmla="val 5704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9889" name="对象 146440"/>
          <p:cNvGraphicFramePr/>
          <p:nvPr/>
        </p:nvGraphicFramePr>
        <p:xfrm>
          <a:off x="747713" y="4740275"/>
          <a:ext cx="685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" r:id="rId13" imgW="127000" imgH="177165" progId="Equation.3">
                  <p:embed/>
                </p:oleObj>
              </mc:Choice>
              <mc:Fallback>
                <p:oleObj name="" r:id="rId13" imgW="127000" imgH="177165" progId="Equation.3">
                  <p:embed/>
                  <p:pic>
                    <p:nvPicPr>
                      <p:cNvPr id="0" name="图片 325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7713" y="4740275"/>
                        <a:ext cx="685800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3" name="右箭头 21522"/>
          <p:cNvSpPr/>
          <p:nvPr/>
        </p:nvSpPr>
        <p:spPr>
          <a:xfrm>
            <a:off x="1333500" y="4875213"/>
            <a:ext cx="765175" cy="225425"/>
          </a:xfrm>
          <a:prstGeom prst="rightArrow">
            <a:avLst>
              <a:gd name="adj1" fmla="val 50000"/>
              <a:gd name="adj2" fmla="val 8445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24" name="右箭头 21523"/>
          <p:cNvSpPr/>
          <p:nvPr/>
        </p:nvSpPr>
        <p:spPr>
          <a:xfrm>
            <a:off x="3492500" y="4875213"/>
            <a:ext cx="765175" cy="225425"/>
          </a:xfrm>
          <a:prstGeom prst="rightArrow">
            <a:avLst>
              <a:gd name="adj1" fmla="val 50000"/>
              <a:gd name="adj2" fmla="val 8445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95" name="右弧形箭头 79894"/>
          <p:cNvSpPr/>
          <p:nvPr/>
        </p:nvSpPr>
        <p:spPr>
          <a:xfrm>
            <a:off x="6821488" y="5056188"/>
            <a:ext cx="495300" cy="765175"/>
          </a:xfrm>
          <a:prstGeom prst="curvedLeftArrow">
            <a:avLst>
              <a:gd name="adj1" fmla="val 30897"/>
              <a:gd name="adj2" fmla="val 61794"/>
              <a:gd name="adj3" fmla="val 33250"/>
            </a:avLst>
          </a:prstGeom>
          <a:solidFill>
            <a:srgbClr val="00FFFF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9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  <p:bldP spid="1464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372737"/>
          <p:cNvSpPr>
            <a:spLocks noGrp="1"/>
          </p:cNvSpPr>
          <p:nvPr>
            <p:ph type="title"/>
          </p:nvPr>
        </p:nvSpPr>
        <p:spPr>
          <a:xfrm>
            <a:off x="122238" y="0"/>
            <a:ext cx="8229600" cy="1143000"/>
          </a:xfrm>
        </p:spPr>
        <p:txBody>
          <a:bodyPr wrap="square" lIns="91440" tIns="45720" rIns="91440" bIns="45720" anchor="ctr" anchorCtr="0"/>
          <a:p>
            <a:r>
              <a:rPr lang="zh-CN" altLang="en-US" b="1" dirty="0">
                <a:solidFill>
                  <a:srgbClr val="C00000"/>
                </a:solidFill>
              </a:rPr>
              <a:t>参考资料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170" name="文本占位符 372738"/>
          <p:cNvSpPr>
            <a:spLocks noGrp="1"/>
          </p:cNvSpPr>
          <p:nvPr>
            <p:ph idx="4294967295"/>
          </p:nvPr>
        </p:nvSpPr>
        <p:spPr>
          <a:xfrm>
            <a:off x="463550" y="982663"/>
            <a:ext cx="8229600" cy="4525962"/>
          </a:xfrm>
        </p:spPr>
        <p:txBody>
          <a:bodyPr wrap="square" lIns="91440" tIns="45720" rIns="91440" bIns="45720" anchor="t" anchorCtr="0"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参考书：</a:t>
            </a:r>
            <a:endParaRPr lang="zh-CN" altLang="en-US" sz="2800" b="1" dirty="0"/>
          </a:p>
          <a:p>
            <a:pPr>
              <a:lnSpc>
                <a:spcPct val="80000"/>
              </a:lnSpc>
              <a:buNone/>
            </a:pPr>
            <a:r>
              <a:rPr lang="zh-CN" altLang="en-US" sz="2800" b="1" dirty="0"/>
              <a:t>       </a:t>
            </a:r>
            <a:r>
              <a:rPr lang="zh-CN" altLang="en-US" sz="2800" dirty="0"/>
              <a:t>程守洙 </a:t>
            </a:r>
            <a:r>
              <a:rPr lang="en-US" altLang="zh-CN" sz="2800"/>
              <a:t>《</a:t>
            </a:r>
            <a:r>
              <a:rPr lang="zh-CN" altLang="en-US" sz="2800" dirty="0"/>
              <a:t>普通物理学</a:t>
            </a:r>
            <a:r>
              <a:rPr lang="en-US" altLang="zh-CN" sz="2800"/>
              <a:t>》</a:t>
            </a:r>
            <a:endParaRPr lang="en-US" altLang="zh-CN" sz="2800"/>
          </a:p>
          <a:p>
            <a:pPr>
              <a:lnSpc>
                <a:spcPct val="80000"/>
              </a:lnSpc>
              <a:buNone/>
            </a:pPr>
            <a:r>
              <a:rPr lang="zh-CN" altLang="en-US" sz="2800" dirty="0"/>
              <a:t>       赵凯华 </a:t>
            </a:r>
            <a:r>
              <a:rPr lang="en-US" altLang="zh-CN" sz="2800"/>
              <a:t>《</a:t>
            </a:r>
            <a:r>
              <a:rPr lang="zh-CN" altLang="en-US" sz="2800" dirty="0"/>
              <a:t>新概念物理教程</a:t>
            </a:r>
            <a:r>
              <a:rPr lang="en-US" altLang="zh-CN" sz="2800"/>
              <a:t>》</a:t>
            </a:r>
            <a:endParaRPr lang="en-US" altLang="zh-CN" sz="2800"/>
          </a:p>
          <a:p>
            <a:pPr>
              <a:lnSpc>
                <a:spcPct val="80000"/>
              </a:lnSpc>
              <a:buNone/>
            </a:pPr>
            <a:endParaRPr lang="en-US" altLang="zh-CN" sz="2400"/>
          </a:p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网络资源：</a:t>
            </a:r>
            <a:endParaRPr lang="zh-CN" altLang="en-US" sz="2800" b="1" dirty="0"/>
          </a:p>
          <a:p>
            <a:pPr>
              <a:lnSpc>
                <a:spcPct val="80000"/>
              </a:lnSpc>
              <a:buNone/>
            </a:pPr>
            <a:r>
              <a:rPr lang="zh-CN" altLang="en-US" sz="2800" dirty="0"/>
              <a:t>       </a:t>
            </a:r>
            <a:r>
              <a:rPr lang="zh-CN" altLang="zh-CN" sz="2800" dirty="0"/>
              <a:t>中国慕课</a:t>
            </a:r>
            <a:r>
              <a:rPr lang="en-US" altLang="zh-CN" sz="2800">
                <a:latin typeface="Times New Roman" panose="02020603050405020304" pitchFamily="18" charset="0"/>
              </a:rPr>
              <a:t>: </a:t>
            </a:r>
            <a:r>
              <a:rPr lang="en-US" altLang="zh-CN" sz="2800">
                <a:latin typeface="Times New Roman" panose="02020603050405020304" pitchFamily="18" charset="0"/>
                <a:hlinkClick r:id="rId1"/>
              </a:rPr>
              <a:t>https://www.icourse163.org/</a:t>
            </a:r>
            <a:endParaRPr lang="en-US" altLang="zh-CN" sz="280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800" dirty="0"/>
              <a:t>       </a:t>
            </a:r>
            <a:r>
              <a:rPr lang="zh-CN" altLang="en-US" sz="2800" dirty="0">
                <a:latin typeface="Times New Roman" panose="02020603050405020304" pitchFamily="18" charset="0"/>
              </a:rPr>
              <a:t>演示动画：</a:t>
            </a:r>
            <a:r>
              <a:rPr lang="en-US" altLang="zh-CN" sz="2800">
                <a:latin typeface="Times New Roman" panose="02020603050405020304" pitchFamily="18" charset="0"/>
                <a:hlinkClick r:id="rId2"/>
              </a:rPr>
              <a:t>https://phet.colorado.edu/</a:t>
            </a:r>
            <a:r>
              <a:rPr lang="en-US" altLang="zh-CN" sz="2800"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</a:rPr>
              <a:t>（</a:t>
            </a:r>
            <a:r>
              <a:rPr lang="en-US" altLang="zh-CN" sz="2800" err="1">
                <a:latin typeface="Times New Roman" panose="02020603050405020304" pitchFamily="18" charset="0"/>
              </a:rPr>
              <a:t>PHET</a:t>
            </a:r>
            <a:r>
              <a:rPr lang="zh-CN" altLang="en-US" sz="2800" dirty="0">
                <a:latin typeface="Times New Roman" panose="02020603050405020304" pitchFamily="18" charset="0"/>
              </a:rPr>
              <a:t>）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>
              <a:buNone/>
            </a:pP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7171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/>
            <a:fld id="{9A0DB2DC-4C9A-4742-B13C-FB6460FD3503}" type="slidenum"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7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73" y="4233863"/>
            <a:ext cx="4214812" cy="2382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" y="4329430"/>
            <a:ext cx="4150360" cy="21920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矩形 121857"/>
          <p:cNvSpPr/>
          <p:nvPr/>
        </p:nvSpPr>
        <p:spPr>
          <a:xfrm>
            <a:off x="323850" y="115888"/>
            <a:ext cx="8305800" cy="6076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已知一质点在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xoy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平面上运动，运动方程为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1859" name="矩形 121858"/>
          <p:cNvSpPr/>
          <p:nvPr/>
        </p:nvSpPr>
        <p:spPr>
          <a:xfrm>
            <a:off x="296863" y="3175000"/>
            <a:ext cx="65849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1872" name="对象 121871"/>
          <p:cNvGraphicFramePr/>
          <p:nvPr/>
        </p:nvGraphicFramePr>
        <p:xfrm>
          <a:off x="2187575" y="5714365"/>
          <a:ext cx="5151755" cy="73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" r:id="rId1" imgW="1586230" imgH="254000" progId="Equation.DSMT4">
                  <p:embed/>
                </p:oleObj>
              </mc:Choice>
              <mc:Fallback>
                <p:oleObj name="" r:id="rId1" imgW="1586230" imgH="254000" progId="Equation.DSMT4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7575" y="5714365"/>
                        <a:ext cx="5151755" cy="7308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73" name="右箭头 121872"/>
          <p:cNvSpPr/>
          <p:nvPr/>
        </p:nvSpPr>
        <p:spPr>
          <a:xfrm>
            <a:off x="1147763" y="5908675"/>
            <a:ext cx="754062" cy="312738"/>
          </a:xfrm>
          <a:prstGeom prst="rightArrow">
            <a:avLst>
              <a:gd name="adj1" fmla="val 50000"/>
              <a:gd name="adj2" fmla="val 11350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1874" name="对象 121873"/>
          <p:cNvGraphicFramePr/>
          <p:nvPr/>
        </p:nvGraphicFramePr>
        <p:xfrm>
          <a:off x="1557338" y="638175"/>
          <a:ext cx="49180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" r:id="rId3" imgW="1751965" imgH="393700" progId="Equation.DSMT4">
                  <p:embed/>
                </p:oleObj>
              </mc:Choice>
              <mc:Fallback>
                <p:oleObj name="" r:id="rId3" imgW="1751965" imgH="393700" progId="Equation.DSMT4">
                  <p:embed/>
                  <p:pic>
                    <p:nvPicPr>
                      <p:cNvPr id="0" name="图片 32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7338" y="638175"/>
                        <a:ext cx="4918075" cy="1076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75" name="矩形 121874"/>
          <p:cNvSpPr/>
          <p:nvPr/>
        </p:nvSpPr>
        <p:spPr>
          <a:xfrm>
            <a:off x="503238" y="1665288"/>
            <a:ext cx="6662420" cy="16414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(1)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质点从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t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=1s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到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t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=2s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时间内的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位移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；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       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(2)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计算</a:t>
            </a:r>
            <a:r>
              <a:rPr lang="en-US" altLang="zh-CN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t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=4s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时质点的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速度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加速度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1876" name="对象 121875"/>
          <p:cNvGraphicFramePr/>
          <p:nvPr/>
        </p:nvGraphicFramePr>
        <p:xfrm>
          <a:off x="2654300" y="4040505"/>
          <a:ext cx="2906395" cy="1252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" r:id="rId5" imgW="1016000" imgH="508000" progId="Equation.DSMT4">
                  <p:embed/>
                </p:oleObj>
              </mc:Choice>
              <mc:Fallback>
                <p:oleObj name="" r:id="rId5" imgW="1016000" imgH="508000" progId="Equation.DSMT4">
                  <p:embed/>
                  <p:pic>
                    <p:nvPicPr>
                      <p:cNvPr id="0" name="图片 32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4300" y="4040505"/>
                        <a:ext cx="2906395" cy="1252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77" name="矩形 121876"/>
          <p:cNvSpPr/>
          <p:nvPr/>
        </p:nvSpPr>
        <p:spPr>
          <a:xfrm>
            <a:off x="1069340" y="3141663"/>
            <a:ext cx="73279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）当</a:t>
            </a:r>
            <a:r>
              <a:rPr lang="en-US" altLang="zh-CN" b="1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=1s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b="1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=2s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时，质点的位置矢量分别为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9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/>
      <p:bldP spid="121859" grpId="0"/>
      <p:bldP spid="121875" grpId="0"/>
      <p:bldP spid="1218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47460" name="对象 147459"/>
          <p:cNvGraphicFramePr/>
          <p:nvPr/>
        </p:nvGraphicFramePr>
        <p:xfrm>
          <a:off x="2680970" y="267970"/>
          <a:ext cx="38131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" r:id="rId1" imgW="1269365" imgH="431800" progId="Equation.DSMT4">
                  <p:embed/>
                </p:oleObj>
              </mc:Choice>
              <mc:Fallback>
                <p:oleObj name="" r:id="rId1" imgW="1269365" imgH="431800" progId="Equation.DSMT4">
                  <p:embed/>
                  <p:pic>
                    <p:nvPicPr>
                      <p:cNvPr id="0" name="图片 32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80970" y="267970"/>
                        <a:ext cx="3813175" cy="1127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61" name="矩形 147460"/>
          <p:cNvSpPr/>
          <p:nvPr/>
        </p:nvSpPr>
        <p:spPr>
          <a:xfrm>
            <a:off x="476250" y="549275"/>
            <a:ext cx="10756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7463" name="矩形 147462"/>
          <p:cNvSpPr/>
          <p:nvPr/>
        </p:nvSpPr>
        <p:spPr>
          <a:xfrm>
            <a:off x="701675" y="2043113"/>
            <a:ext cx="22447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t=4s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时，有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7464" name="内容占位符 147463"/>
          <p:cNvGraphicFramePr>
            <a:graphicFrameLocks noGrp="1"/>
          </p:cNvGraphicFramePr>
          <p:nvPr>
            <p:ph sz="half" idx="1"/>
          </p:nvPr>
        </p:nvGraphicFramePr>
        <p:xfrm>
          <a:off x="2832100" y="3103880"/>
          <a:ext cx="3023235" cy="113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" r:id="rId3" imgW="1193800" imgH="431800" progId="Equation.DSMT4">
                  <p:embed/>
                </p:oleObj>
              </mc:Choice>
              <mc:Fallback>
                <p:oleObj name="" r:id="rId3" imgW="1193800" imgH="431800" progId="Equation.DSMT4">
                  <p:embed/>
                  <p:pic>
                    <p:nvPicPr>
                      <p:cNvPr id="0" name="图片 32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32100" y="3103880"/>
                        <a:ext cx="3023235" cy="113792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76" name="内容占位符 147475"/>
          <p:cNvGraphicFramePr>
            <a:graphicFrameLocks noGrp="1"/>
          </p:cNvGraphicFramePr>
          <p:nvPr>
            <p:ph sz="half" idx="2"/>
          </p:nvPr>
        </p:nvGraphicFramePr>
        <p:xfrm>
          <a:off x="3350260" y="1906905"/>
          <a:ext cx="2180590" cy="791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" r:id="rId5" imgW="723900" imgH="254000" progId="Equation.DSMT4">
                  <p:embed/>
                </p:oleObj>
              </mc:Choice>
              <mc:Fallback>
                <p:oleObj name="" r:id="rId5" imgW="723900" imgH="254000" progId="Equation.DSMT4">
                  <p:embed/>
                  <p:pic>
                    <p:nvPicPr>
                      <p:cNvPr id="0" name="图片 325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0260" y="1906905"/>
                        <a:ext cx="2180590" cy="79184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2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63545" y="4773295"/>
          <a:ext cx="2567305" cy="633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927100" imgH="228600" progId="Equation.KSEE3">
                  <p:embed/>
                </p:oleObj>
              </mc:Choice>
              <mc:Fallback>
                <p:oleObj name="" r:id="rId7" imgW="927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3545" y="4773295"/>
                        <a:ext cx="2567305" cy="633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18820" y="4828223"/>
            <a:ext cx="16529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t=4s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8965" y="5904230"/>
            <a:ext cx="74695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思考：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前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4 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内质点的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平均速度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平均加速度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1" grpId="0"/>
      <p:bldP spid="147463" grpId="0"/>
      <p:bldP spid="5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1576" name="组合 151575"/>
          <p:cNvGrpSpPr/>
          <p:nvPr/>
        </p:nvGrpSpPr>
        <p:grpSpPr>
          <a:xfrm>
            <a:off x="206375" y="57150"/>
            <a:ext cx="8477250" cy="1384301"/>
            <a:chOff x="130" y="176"/>
            <a:chExt cx="5340" cy="872"/>
          </a:xfrm>
        </p:grpSpPr>
        <p:sp>
          <p:nvSpPr>
            <p:cNvPr id="48130" name="文本框 151555"/>
            <p:cNvSpPr txBox="1"/>
            <p:nvPr/>
          </p:nvSpPr>
          <p:spPr>
            <a:xfrm>
              <a:off x="130" y="176"/>
              <a:ext cx="5340" cy="8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例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已知一质点作直线运动</a:t>
              </a: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其加速度为                  ，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初始时刻</a:t>
              </a:r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＝</a:t>
              </a: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2m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 =0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，求该质点在</a:t>
              </a:r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=6s 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时的</a:t>
              </a:r>
              <a:r>
                <a: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速度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和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位置坐标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。 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8131" name="内容占位符 151556"/>
            <p:cNvGraphicFramePr>
              <a:graphicFrameLocks noGrp="1"/>
            </p:cNvGraphicFramePr>
            <p:nvPr>
              <p:ph sz="half" idx="4294967295"/>
            </p:nvPr>
          </p:nvGraphicFramePr>
          <p:xfrm>
            <a:off x="4042" y="176"/>
            <a:ext cx="114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" name="" r:id="rId1" imgW="1016635" imgH="228600" progId="Equation.DSMT4">
                    <p:embed/>
                  </p:oleObj>
                </mc:Choice>
                <mc:Fallback>
                  <p:oleObj name="" r:id="rId1" imgW="1016635" imgH="228600" progId="Equation.DSMT4">
                    <p:embed/>
                    <p:pic>
                      <p:nvPicPr>
                        <p:cNvPr id="0" name="图片 325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42" y="176"/>
                          <a:ext cx="1140" cy="318"/>
                        </a:xfrm>
                        <a:prstGeom prst="rect">
                          <a:avLst/>
                        </a:prstGeom>
                        <a:noFill/>
                        <a:ln w="38100"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1559" name="矩形 151558"/>
          <p:cNvSpPr/>
          <p:nvPr/>
        </p:nvSpPr>
        <p:spPr>
          <a:xfrm>
            <a:off x="250825" y="1454150"/>
            <a:ext cx="54038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 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1560" name="文本框 151559"/>
          <p:cNvSpPr txBox="1"/>
          <p:nvPr/>
        </p:nvSpPr>
        <p:spPr>
          <a:xfrm>
            <a:off x="967740" y="1431608"/>
            <a:ext cx="30416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由加速度的定义：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4" name="矩形 151561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1561" name="对象 151560"/>
          <p:cNvGraphicFramePr/>
          <p:nvPr/>
        </p:nvGraphicFramePr>
        <p:xfrm>
          <a:off x="4076700" y="1431925"/>
          <a:ext cx="3498850" cy="589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3" imgW="1193165" imgH="203200" progId="Equation.DSMT4">
                  <p:embed/>
                </p:oleObj>
              </mc:Choice>
              <mc:Fallback>
                <p:oleObj name="" r:id="rId3" imgW="1193165" imgH="203200" progId="Equation.DSMT4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6700" y="1431925"/>
                        <a:ext cx="3498850" cy="5892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63" name="文本框 151562"/>
          <p:cNvSpPr txBox="1"/>
          <p:nvPr/>
        </p:nvSpPr>
        <p:spPr>
          <a:xfrm>
            <a:off x="1249680" y="2143125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积分得：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1564" name="对象 151563"/>
          <p:cNvGraphicFramePr/>
          <p:nvPr/>
        </p:nvGraphicFramePr>
        <p:xfrm>
          <a:off x="4053840" y="2021840"/>
          <a:ext cx="1958340" cy="82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" r:id="rId5" imgW="926465" imgH="393700" progId="Equation.DSMT4">
                  <p:embed/>
                </p:oleObj>
              </mc:Choice>
              <mc:Fallback>
                <p:oleObj name="" r:id="rId5" imgW="926465" imgH="393700" progId="Equation.DSMT4">
                  <p:embed/>
                  <p:pic>
                    <p:nvPicPr>
                      <p:cNvPr id="0" name="图片 325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3840" y="2021840"/>
                        <a:ext cx="1958340" cy="8216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66" name="文本框 151565"/>
          <p:cNvSpPr txBox="1"/>
          <p:nvPr/>
        </p:nvSpPr>
        <p:spPr>
          <a:xfrm>
            <a:off x="638175" y="2970848"/>
            <a:ext cx="268446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代入初值，可得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1567" name="内容占位符 151566"/>
          <p:cNvGraphicFramePr>
            <a:graphicFrameLocks noGrp="1"/>
          </p:cNvGraphicFramePr>
          <p:nvPr>
            <p:ph sz="half" idx="2"/>
          </p:nvPr>
        </p:nvGraphicFramePr>
        <p:xfrm>
          <a:off x="4234815" y="2844165"/>
          <a:ext cx="1510030" cy="789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7" imgW="748665" imgH="393700" progId="Equation.DSMT4">
                  <p:embed/>
                </p:oleObj>
              </mc:Choice>
              <mc:Fallback>
                <p:oleObj name="" r:id="rId7" imgW="748665" imgH="393700" progId="Equation.DSMT4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34815" y="2844165"/>
                        <a:ext cx="1510030" cy="78994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70" name="对象 151569"/>
          <p:cNvGraphicFramePr/>
          <p:nvPr/>
        </p:nvGraphicFramePr>
        <p:xfrm>
          <a:off x="3888740" y="3634105"/>
          <a:ext cx="3379470" cy="912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" r:id="rId9" imgW="1358265" imgH="393700" progId="Equation.DSMT4">
                  <p:embed/>
                </p:oleObj>
              </mc:Choice>
              <mc:Fallback>
                <p:oleObj name="" r:id="rId9" imgW="1358265" imgH="393700" progId="Equation.DSMT4">
                  <p:embed/>
                  <p:pic>
                    <p:nvPicPr>
                      <p:cNvPr id="0" name="图片 325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88740" y="3634105"/>
                        <a:ext cx="3379470" cy="912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71" name="文本框 151570"/>
          <p:cNvSpPr txBox="1"/>
          <p:nvPr/>
        </p:nvSpPr>
        <p:spPr>
          <a:xfrm>
            <a:off x="700088" y="4654550"/>
            <a:ext cx="268446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对上式积分，得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42" name="矩形 151571"/>
          <p:cNvSpPr/>
          <p:nvPr/>
        </p:nvSpPr>
        <p:spPr>
          <a:xfrm>
            <a:off x="-317" y="515905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1573" name="对象 151572"/>
          <p:cNvGraphicFramePr/>
          <p:nvPr/>
        </p:nvGraphicFramePr>
        <p:xfrm>
          <a:off x="4123055" y="4547235"/>
          <a:ext cx="1997075" cy="83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2" name="" r:id="rId11" imgW="989965" imgH="393700" progId="Equation.DSMT4">
                  <p:embed/>
                </p:oleObj>
              </mc:Choice>
              <mc:Fallback>
                <p:oleObj name="" r:id="rId11" imgW="989965" imgH="393700" progId="Equation.DSMT4">
                  <p:embed/>
                  <p:pic>
                    <p:nvPicPr>
                      <p:cNvPr id="0" name="图片 326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23055" y="4547235"/>
                        <a:ext cx="1997075" cy="8312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75" name="文本框 151574"/>
          <p:cNvSpPr txBox="1"/>
          <p:nvPr/>
        </p:nvSpPr>
        <p:spPr>
          <a:xfrm>
            <a:off x="179388" y="3788410"/>
            <a:ext cx="339883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又由速度的定义，有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45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54628" name="文本框 154627"/>
          <p:cNvSpPr txBox="1"/>
          <p:nvPr/>
        </p:nvSpPr>
        <p:spPr>
          <a:xfrm>
            <a:off x="606425" y="5568950"/>
            <a:ext cx="2684463" cy="946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代入初始条件，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则运动方程为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4629" name="对象 154628"/>
          <p:cNvGraphicFramePr/>
          <p:nvPr/>
        </p:nvGraphicFramePr>
        <p:xfrm>
          <a:off x="4177030" y="5568950"/>
          <a:ext cx="2308860" cy="9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" r:id="rId13" imgW="1040765" imgH="393700" progId="Equation.DSMT4">
                  <p:embed/>
                </p:oleObj>
              </mc:Choice>
              <mc:Fallback>
                <p:oleObj name="" r:id="rId13" imgW="1040765" imgH="393700" progId="Equation.DSMT4">
                  <p:embed/>
                  <p:pic>
                    <p:nvPicPr>
                      <p:cNvPr id="0" name="图片 325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77030" y="5568950"/>
                        <a:ext cx="2308860" cy="9385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9" grpId="0"/>
      <p:bldP spid="151560" grpId="0"/>
      <p:bldP spid="151563" grpId="0"/>
      <p:bldP spid="151566" grpId="0"/>
      <p:bldP spid="151571" grpId="0"/>
      <p:bldP spid="151575" grpId="0"/>
      <p:bldP spid="1546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30" name="文本框 154629"/>
          <p:cNvSpPr txBox="1"/>
          <p:nvPr/>
        </p:nvSpPr>
        <p:spPr>
          <a:xfrm>
            <a:off x="387350" y="342265"/>
            <a:ext cx="689451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所以，当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t=6s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时，其速度的位置坐标分别为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4631" name="内容占位符 154630"/>
          <p:cNvGraphicFramePr>
            <a:graphicFrameLocks noGrp="1"/>
          </p:cNvGraphicFramePr>
          <p:nvPr>
            <p:ph idx="4294967295"/>
          </p:nvPr>
        </p:nvGraphicFramePr>
        <p:xfrm>
          <a:off x="2433638" y="1219677"/>
          <a:ext cx="4410075" cy="200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" r:id="rId1" imgW="1790065" imgH="812165" progId="Equation.DSMT4">
                  <p:embed/>
                </p:oleObj>
              </mc:Choice>
              <mc:Fallback>
                <p:oleObj name="" r:id="rId1" imgW="1790065" imgH="812165" progId="Equation.DSMT4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33638" y="1219677"/>
                        <a:ext cx="4410075" cy="200215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9" name="矩形 157698"/>
          <p:cNvSpPr/>
          <p:nvPr/>
        </p:nvSpPr>
        <p:spPr>
          <a:xfrm>
            <a:off x="270828" y="2259330"/>
            <a:ext cx="38449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由加速度的定义，有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7704" name="对象 157703"/>
          <p:cNvGraphicFramePr/>
          <p:nvPr/>
        </p:nvGraphicFramePr>
        <p:xfrm>
          <a:off x="4346575" y="2170430"/>
          <a:ext cx="332676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" r:id="rId1" imgW="1052195" imgH="177800" progId="Equation.DSMT4">
                  <p:embed/>
                </p:oleObj>
              </mc:Choice>
              <mc:Fallback>
                <p:oleObj name="" r:id="rId1" imgW="1052195" imgH="177800" progId="Equation.DSMT4">
                  <p:embed/>
                  <p:pic>
                    <p:nvPicPr>
                      <p:cNvPr id="0" name="图片 32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46575" y="2170430"/>
                        <a:ext cx="3326765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7718" name="组合 157717"/>
          <p:cNvGrpSpPr/>
          <p:nvPr/>
        </p:nvGrpSpPr>
        <p:grpSpPr>
          <a:xfrm>
            <a:off x="323850" y="115888"/>
            <a:ext cx="8305800" cy="2159000"/>
            <a:chOff x="204" y="73"/>
            <a:chExt cx="5232" cy="1360"/>
          </a:xfrm>
        </p:grpSpPr>
        <p:sp>
          <p:nvSpPr>
            <p:cNvPr id="50180" name="矩形 157697"/>
            <p:cNvSpPr/>
            <p:nvPr/>
          </p:nvSpPr>
          <p:spPr>
            <a:xfrm>
              <a:off x="204" y="73"/>
              <a:ext cx="5232" cy="136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例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一小球在流体中作直线运动，由于阻力作用，其速度与加速度的关系为                 （</a:t>
              </a: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为常数） ，已知</a:t>
              </a:r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t=0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时质点的初速度为     ，求质点在运动过程中任意时刻的速度。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0181" name="对象 157701"/>
            <p:cNvGraphicFramePr/>
            <p:nvPr/>
          </p:nvGraphicFramePr>
          <p:xfrm>
            <a:off x="2738" y="459"/>
            <a:ext cx="82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9" name="" r:id="rId3" imgW="507365" imgH="177800" progId="Equation.DSMT4">
                    <p:embed/>
                  </p:oleObj>
                </mc:Choice>
                <mc:Fallback>
                  <p:oleObj name="" r:id="rId3" imgW="507365" imgH="177800" progId="Equation.DSMT4">
                    <p:embed/>
                    <p:pic>
                      <p:nvPicPr>
                        <p:cNvPr id="0" name="图片 326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38" y="459"/>
                          <a:ext cx="822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2" name="对象 157705"/>
            <p:cNvGraphicFramePr/>
            <p:nvPr/>
          </p:nvGraphicFramePr>
          <p:xfrm>
            <a:off x="2666" y="742"/>
            <a:ext cx="271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6" name="" r:id="rId5" imgW="152400" imgH="228600" progId="Equation.DSMT4">
                    <p:embed/>
                  </p:oleObj>
                </mc:Choice>
                <mc:Fallback>
                  <p:oleObj name="" r:id="rId5" imgW="152400" imgH="228600" progId="Equation.DSMT4">
                    <p:embed/>
                    <p:pic>
                      <p:nvPicPr>
                        <p:cNvPr id="0" name="图片 326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66" y="742"/>
                          <a:ext cx="271" cy="3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7707" name="矩形 157706"/>
          <p:cNvSpPr/>
          <p:nvPr/>
        </p:nvSpPr>
        <p:spPr>
          <a:xfrm>
            <a:off x="476250" y="4327525"/>
            <a:ext cx="197008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对上式积分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7708" name="对象 157707"/>
          <p:cNvGraphicFramePr/>
          <p:nvPr/>
        </p:nvGraphicFramePr>
        <p:xfrm>
          <a:off x="3104515" y="4047490"/>
          <a:ext cx="2461895" cy="969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" r:id="rId7" imgW="939165" imgH="393700" progId="Equation.DSMT4">
                  <p:embed/>
                </p:oleObj>
              </mc:Choice>
              <mc:Fallback>
                <p:oleObj name="" r:id="rId7" imgW="939165" imgH="393700" progId="Equation.DSMT4">
                  <p:embed/>
                  <p:pic>
                    <p:nvPicPr>
                      <p:cNvPr id="0" name="图片 326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04515" y="4047490"/>
                        <a:ext cx="2461895" cy="969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9" name="矩形 157708"/>
          <p:cNvSpPr/>
          <p:nvPr/>
        </p:nvSpPr>
        <p:spPr>
          <a:xfrm>
            <a:off x="1203325" y="3202305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分离变量，得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7710" name="对象 157709"/>
          <p:cNvGraphicFramePr/>
          <p:nvPr/>
        </p:nvGraphicFramePr>
        <p:xfrm>
          <a:off x="3714750" y="2992120"/>
          <a:ext cx="1757680" cy="1002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" r:id="rId9" imgW="660400" imgH="393700" progId="Equation.DSMT4">
                  <p:embed/>
                </p:oleObj>
              </mc:Choice>
              <mc:Fallback>
                <p:oleObj name="" r:id="rId9" imgW="660400" imgH="393700" progId="Equation.DSMT4">
                  <p:embed/>
                  <p:pic>
                    <p:nvPicPr>
                      <p:cNvPr id="0" name="图片 326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14750" y="2992120"/>
                        <a:ext cx="1757680" cy="10026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11" name="矩形 157710"/>
          <p:cNvSpPr/>
          <p:nvPr/>
        </p:nvSpPr>
        <p:spPr>
          <a:xfrm>
            <a:off x="1736725" y="5272088"/>
            <a:ext cx="541338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即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7712" name="对象 157711"/>
          <p:cNvGraphicFramePr/>
          <p:nvPr/>
        </p:nvGraphicFramePr>
        <p:xfrm>
          <a:off x="3352800" y="5017135"/>
          <a:ext cx="1918335" cy="1068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" r:id="rId11" imgW="698500" imgH="431800" progId="Equation.DSMT4">
                  <p:embed/>
                </p:oleObj>
              </mc:Choice>
              <mc:Fallback>
                <p:oleObj name="" r:id="rId11" imgW="698500" imgH="431800" progId="Equation.DSMT4">
                  <p:embed/>
                  <p:pic>
                    <p:nvPicPr>
                      <p:cNvPr id="0" name="图片 326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52800" y="5017135"/>
                        <a:ext cx="1918335" cy="10680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13" name="矩形 157712"/>
          <p:cNvSpPr/>
          <p:nvPr/>
        </p:nvSpPr>
        <p:spPr>
          <a:xfrm>
            <a:off x="2205990" y="6235065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所以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90" name="矩形 157715"/>
          <p:cNvSpPr/>
          <p:nvPr/>
        </p:nvSpPr>
        <p:spPr>
          <a:xfrm>
            <a:off x="0" y="330104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7717" name="对象 157716"/>
          <p:cNvGraphicFramePr/>
          <p:nvPr/>
        </p:nvGraphicFramePr>
        <p:xfrm>
          <a:off x="3532188" y="6083300"/>
          <a:ext cx="1968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" r:id="rId13" imgW="584200" imgH="241300" progId="Equation.DSMT4">
                  <p:embed/>
                </p:oleObj>
              </mc:Choice>
              <mc:Fallback>
                <p:oleObj name="" r:id="rId13" imgW="584200" imgH="241300" progId="Equation.DSMT4">
                  <p:embed/>
                  <p:pic>
                    <p:nvPicPr>
                      <p:cNvPr id="0" name="图片 326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32188" y="6083300"/>
                        <a:ext cx="1968500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2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7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7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/>
      <p:bldP spid="157707" grpId="0"/>
      <p:bldP spid="157709" grpId="0"/>
      <p:bldP spid="157711" grpId="0"/>
      <p:bldP spid="1577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文本框 122881"/>
          <p:cNvSpPr txBox="1"/>
          <p:nvPr/>
        </p:nvSpPr>
        <p:spPr>
          <a:xfrm>
            <a:off x="206375" y="9525"/>
            <a:ext cx="6886575" cy="584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eaLnBrk="0" hangingPunct="0">
              <a:buClr>
                <a:srgbClr val="000000"/>
              </a:buClr>
            </a:pPr>
            <a:r>
              <a:rPr lang="zh-CN" altLang="en-US" sz="3200" b="1" noProof="1" dirty="0">
                <a:solidFill>
                  <a:srgbClr val="A5002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ea"/>
              </a:rPr>
              <a:t>七、 自然坐标系中的速度和加速度</a:t>
            </a:r>
            <a:endParaRPr lang="zh-CN" altLang="en-US" sz="3200" b="1" noProof="1" dirty="0">
              <a:solidFill>
                <a:srgbClr val="A5002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22883" name="文本框 122882"/>
          <p:cNvSpPr txBox="1"/>
          <p:nvPr/>
        </p:nvSpPr>
        <p:spPr>
          <a:xfrm>
            <a:off x="206375" y="525463"/>
            <a:ext cx="8321675" cy="17986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eaLnBrk="0" hangingPunct="0">
              <a:buClr>
                <a:srgbClr val="000000"/>
              </a:buClr>
            </a:pPr>
            <a:r>
              <a:rPr lang="en-US" altLang="zh-CN" b="1" noProof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 </a:t>
            </a:r>
            <a:r>
              <a:rPr lang="en-US" altLang="zh-CN" b="1" noProof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1.</a:t>
            </a:r>
            <a:r>
              <a:rPr lang="zh-CN" altLang="en-US" b="1" noProof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质点运动在自然坐标中的描述</a:t>
            </a:r>
            <a:endParaRPr lang="zh-CN" altLang="en-US" b="1" noProof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  <a:p>
            <a:pPr eaLnBrk="0" hangingPunct="0">
              <a:buClr>
                <a:srgbClr val="000000"/>
              </a:buClr>
            </a:pPr>
            <a:endParaRPr lang="zh-CN" altLang="en-US" b="1" noProof="1" dirty="0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buClr>
                <a:srgbClr val="000000"/>
              </a:buClr>
            </a:pPr>
            <a:r>
              <a:rPr lang="zh-CN" altLang="en-US" b="1" noProof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       </a:t>
            </a:r>
            <a:r>
              <a:rPr lang="zh-CN" altLang="en-US" b="1" noProof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自然坐标系：</a:t>
            </a:r>
            <a:r>
              <a:rPr lang="zh-CN" altLang="en-US" b="1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由曲线上各点的切线和法线所组成的一系列坐标系。</a:t>
            </a:r>
            <a:endParaRPr lang="zh-CN" altLang="en-US" b="1" noProof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122884" name="组合 122883"/>
          <p:cNvGrpSpPr/>
          <p:nvPr/>
        </p:nvGrpSpPr>
        <p:grpSpPr>
          <a:xfrm>
            <a:off x="4886325" y="2933700"/>
            <a:ext cx="3735388" cy="1806575"/>
            <a:chOff x="2880" y="1662"/>
            <a:chExt cx="2208" cy="1138"/>
          </a:xfrm>
        </p:grpSpPr>
        <p:sp>
          <p:nvSpPr>
            <p:cNvPr id="51204" name="文本框 122884"/>
            <p:cNvSpPr txBox="1"/>
            <p:nvPr/>
          </p:nvSpPr>
          <p:spPr>
            <a:xfrm>
              <a:off x="4032" y="1662"/>
              <a:ext cx="207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1205" name="组合 122885"/>
            <p:cNvGrpSpPr/>
            <p:nvPr/>
          </p:nvGrpSpPr>
          <p:grpSpPr>
            <a:xfrm>
              <a:off x="2880" y="1758"/>
              <a:ext cx="2208" cy="1042"/>
              <a:chOff x="2880" y="1758"/>
              <a:chExt cx="2208" cy="1042"/>
            </a:xfrm>
          </p:grpSpPr>
          <p:grpSp>
            <p:nvGrpSpPr>
              <p:cNvPr id="51206" name="组合 122886"/>
              <p:cNvGrpSpPr/>
              <p:nvPr/>
            </p:nvGrpSpPr>
            <p:grpSpPr>
              <a:xfrm>
                <a:off x="2880" y="1758"/>
                <a:ext cx="2208" cy="1042"/>
                <a:chOff x="2880" y="1758"/>
                <a:chExt cx="2208" cy="1042"/>
              </a:xfrm>
            </p:grpSpPr>
            <p:grpSp>
              <p:nvGrpSpPr>
                <p:cNvPr id="51207" name="组合 122887"/>
                <p:cNvGrpSpPr/>
                <p:nvPr/>
              </p:nvGrpSpPr>
              <p:grpSpPr>
                <a:xfrm>
                  <a:off x="2880" y="1776"/>
                  <a:ext cx="2208" cy="1024"/>
                  <a:chOff x="3264" y="1904"/>
                  <a:chExt cx="2208" cy="1024"/>
                </a:xfrm>
              </p:grpSpPr>
              <p:sp>
                <p:nvSpPr>
                  <p:cNvPr id="51208" name="椭圆 122888"/>
                  <p:cNvSpPr/>
                  <p:nvPr/>
                </p:nvSpPr>
                <p:spPr>
                  <a:xfrm>
                    <a:off x="3696" y="2496"/>
                    <a:ext cx="96" cy="9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 b="1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1209" name="椭圆 122889"/>
                  <p:cNvSpPr/>
                  <p:nvPr/>
                </p:nvSpPr>
                <p:spPr>
                  <a:xfrm>
                    <a:off x="4416" y="2016"/>
                    <a:ext cx="96" cy="9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 b="1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1210" name="任意多边形 122890"/>
                  <p:cNvSpPr/>
                  <p:nvPr/>
                </p:nvSpPr>
                <p:spPr>
                  <a:xfrm>
                    <a:off x="3264" y="1904"/>
                    <a:ext cx="2208" cy="1024"/>
                  </a:xfrm>
                  <a:custGeom>
                    <a:avLst/>
                    <a:gdLst/>
                    <a:ahLst/>
                    <a:cxnLst/>
                    <a:pathLst>
                      <a:path w="2208" h="1024">
                        <a:moveTo>
                          <a:pt x="0" y="928"/>
                        </a:moveTo>
                        <a:cubicBezTo>
                          <a:pt x="64" y="976"/>
                          <a:pt x="128" y="1024"/>
                          <a:pt x="288" y="880"/>
                        </a:cubicBezTo>
                        <a:cubicBezTo>
                          <a:pt x="448" y="736"/>
                          <a:pt x="736" y="128"/>
                          <a:pt x="960" y="64"/>
                        </a:cubicBezTo>
                        <a:cubicBezTo>
                          <a:pt x="1184" y="0"/>
                          <a:pt x="1472" y="424"/>
                          <a:pt x="1632" y="496"/>
                        </a:cubicBezTo>
                        <a:cubicBezTo>
                          <a:pt x="1792" y="568"/>
                          <a:pt x="1824" y="528"/>
                          <a:pt x="1920" y="496"/>
                        </a:cubicBezTo>
                        <a:cubicBezTo>
                          <a:pt x="2016" y="464"/>
                          <a:pt x="2112" y="384"/>
                          <a:pt x="2208" y="304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rgbClr val="CC66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51211" name="文本框 122891"/>
                <p:cNvSpPr txBox="1"/>
                <p:nvPr/>
              </p:nvSpPr>
              <p:spPr>
                <a:xfrm>
                  <a:off x="3552" y="1758"/>
                  <a:ext cx="184" cy="23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p>
                  <a:pPr eaLnBrk="0" hangingPunct="0"/>
                  <a:r>
                    <a:rPr lang="en-US" altLang="zh-CN" sz="1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S</a:t>
                  </a:r>
                  <a:endParaRPr lang="en-US" altLang="zh-CN" sz="1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1212" name="文本框 122892"/>
              <p:cNvSpPr txBox="1"/>
              <p:nvPr/>
            </p:nvSpPr>
            <p:spPr>
              <a:xfrm>
                <a:off x="3312" y="2409"/>
                <a:ext cx="247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en-US" altLang="zh-CN" sz="1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r>
                  <a:rPr lang="en-US" altLang="zh-CN" sz="1800" b="1" baseline="3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/</a:t>
                </a:r>
                <a:endPara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22894" name="组合 122893"/>
          <p:cNvGrpSpPr/>
          <p:nvPr/>
        </p:nvGrpSpPr>
        <p:grpSpPr>
          <a:xfrm>
            <a:off x="6338888" y="3195638"/>
            <a:ext cx="1282700" cy="800100"/>
            <a:chOff x="3703" y="1824"/>
            <a:chExt cx="808" cy="504"/>
          </a:xfrm>
        </p:grpSpPr>
        <p:grpSp>
          <p:nvGrpSpPr>
            <p:cNvPr id="51214" name="组合 122894"/>
            <p:cNvGrpSpPr/>
            <p:nvPr/>
          </p:nvGrpSpPr>
          <p:grpSpPr>
            <a:xfrm>
              <a:off x="3888" y="1920"/>
              <a:ext cx="528" cy="384"/>
              <a:chOff x="4272" y="2016"/>
              <a:chExt cx="528" cy="384"/>
            </a:xfrm>
          </p:grpSpPr>
          <p:sp>
            <p:nvSpPr>
              <p:cNvPr id="51215" name="直接连接符 122895"/>
              <p:cNvSpPr/>
              <p:nvPr/>
            </p:nvSpPr>
            <p:spPr>
              <a:xfrm>
                <a:off x="4464" y="2016"/>
                <a:ext cx="336" cy="192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/>
              <a:p>
                <a:endPara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16" name="直接连接符 122896"/>
              <p:cNvSpPr/>
              <p:nvPr/>
            </p:nvSpPr>
            <p:spPr>
              <a:xfrm flipH="1">
                <a:off x="4272" y="2016"/>
                <a:ext cx="192" cy="384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/>
              <a:p>
                <a:endPara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51217" name="对象 122897"/>
            <p:cNvGraphicFramePr/>
            <p:nvPr/>
          </p:nvGraphicFramePr>
          <p:xfrm>
            <a:off x="4320" y="1824"/>
            <a:ext cx="191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1" name="" r:id="rId1" imgW="165100" imgH="228600" progId="Equation.3">
                    <p:embed/>
                  </p:oleObj>
                </mc:Choice>
                <mc:Fallback>
                  <p:oleObj name="" r:id="rId1" imgW="165100" imgH="228600" progId="Equation.3">
                    <p:embed/>
                    <p:pic>
                      <p:nvPicPr>
                        <p:cNvPr id="0" name="图片 327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320" y="1824"/>
                          <a:ext cx="191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8" name="对象 122898"/>
            <p:cNvGraphicFramePr/>
            <p:nvPr/>
          </p:nvGraphicFramePr>
          <p:xfrm>
            <a:off x="3703" y="2064"/>
            <a:ext cx="17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0" name="" r:id="rId3" imgW="152400" imgH="228600" progId="Equation.DSMT4">
                    <p:embed/>
                  </p:oleObj>
                </mc:Choice>
                <mc:Fallback>
                  <p:oleObj name="" r:id="rId3" imgW="152400" imgH="228600" progId="Equation.DSMT4">
                    <p:embed/>
                    <p:pic>
                      <p:nvPicPr>
                        <p:cNvPr id="0" name="图片 326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703" y="2064"/>
                          <a:ext cx="177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2900" name="组合 122899"/>
          <p:cNvGrpSpPr/>
          <p:nvPr/>
        </p:nvGrpSpPr>
        <p:grpSpPr>
          <a:xfrm>
            <a:off x="7902575" y="3390900"/>
            <a:ext cx="685800" cy="533400"/>
            <a:chOff x="5088" y="2064"/>
            <a:chExt cx="432" cy="336"/>
          </a:xfrm>
        </p:grpSpPr>
        <p:sp>
          <p:nvSpPr>
            <p:cNvPr id="51220" name="直接连接符 122900"/>
            <p:cNvSpPr/>
            <p:nvPr/>
          </p:nvSpPr>
          <p:spPr>
            <a:xfrm flipV="1">
              <a:off x="5184" y="2256"/>
              <a:ext cx="336" cy="14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221" name="直接连接符 122901"/>
            <p:cNvSpPr/>
            <p:nvPr/>
          </p:nvSpPr>
          <p:spPr>
            <a:xfrm flipH="1" flipV="1">
              <a:off x="5088" y="2064"/>
              <a:ext cx="96" cy="336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2903" name="组合 122902"/>
          <p:cNvGrpSpPr/>
          <p:nvPr/>
        </p:nvGrpSpPr>
        <p:grpSpPr>
          <a:xfrm>
            <a:off x="714375" y="2830513"/>
            <a:ext cx="3509963" cy="555625"/>
            <a:chOff x="499" y="1877"/>
            <a:chExt cx="1895" cy="350"/>
          </a:xfrm>
        </p:grpSpPr>
        <p:graphicFrame>
          <p:nvGraphicFramePr>
            <p:cNvPr id="51223" name="对象 122903"/>
            <p:cNvGraphicFramePr/>
            <p:nvPr/>
          </p:nvGraphicFramePr>
          <p:xfrm>
            <a:off x="499" y="1887"/>
            <a:ext cx="26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" name="" r:id="rId5" imgW="165100" imgH="215900" progId="Equation.DSMT4">
                    <p:embed/>
                  </p:oleObj>
                </mc:Choice>
                <mc:Fallback>
                  <p:oleObj name="" r:id="rId5" imgW="165100" imgH="215900" progId="Equation.DSMT4">
                    <p:embed/>
                    <p:pic>
                      <p:nvPicPr>
                        <p:cNvPr id="0" name="图片 328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99" y="1887"/>
                          <a:ext cx="261" cy="3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24" name="文本框 122904"/>
            <p:cNvSpPr txBox="1"/>
            <p:nvPr/>
          </p:nvSpPr>
          <p:spPr>
            <a:xfrm>
              <a:off x="810" y="1877"/>
              <a:ext cx="15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切向单位矢量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2906" name="文本框 122905"/>
          <p:cNvSpPr txBox="1"/>
          <p:nvPr/>
        </p:nvSpPr>
        <p:spPr>
          <a:xfrm>
            <a:off x="1328738" y="3473450"/>
            <a:ext cx="37798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指向物体运动的正方向</a:t>
            </a:r>
            <a:endParaRPr lang="zh-CN" altLang="en-US" sz="2400" b="1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2907" name="组合 122906"/>
          <p:cNvGrpSpPr/>
          <p:nvPr/>
        </p:nvGrpSpPr>
        <p:grpSpPr>
          <a:xfrm>
            <a:off x="712788" y="4054475"/>
            <a:ext cx="3490912" cy="592138"/>
            <a:chOff x="539" y="2453"/>
            <a:chExt cx="2199" cy="373"/>
          </a:xfrm>
        </p:grpSpPr>
        <p:sp>
          <p:nvSpPr>
            <p:cNvPr id="51227" name="文本框 122907"/>
            <p:cNvSpPr txBox="1"/>
            <p:nvPr/>
          </p:nvSpPr>
          <p:spPr>
            <a:xfrm>
              <a:off x="890" y="2499"/>
              <a:ext cx="184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法向单位矢量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1228" name="对象 122908"/>
            <p:cNvGraphicFramePr/>
            <p:nvPr/>
          </p:nvGraphicFramePr>
          <p:xfrm>
            <a:off x="539" y="2453"/>
            <a:ext cx="305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5" name="" r:id="rId7" imgW="165100" imgH="215900" progId="Equation.DSMT4">
                    <p:embed/>
                  </p:oleObj>
                </mc:Choice>
                <mc:Fallback>
                  <p:oleObj name="" r:id="rId7" imgW="165100" imgH="215900" progId="Equation.DSMT4">
                    <p:embed/>
                    <p:pic>
                      <p:nvPicPr>
                        <p:cNvPr id="0" name="图片 327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39" y="2453"/>
                          <a:ext cx="305" cy="33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10" name="文本框 122909"/>
          <p:cNvSpPr txBox="1"/>
          <p:nvPr/>
        </p:nvSpPr>
        <p:spPr>
          <a:xfrm>
            <a:off x="1333500" y="4681855"/>
            <a:ext cx="31511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指向轨道的凹侧</a:t>
            </a:r>
            <a:endParaRPr lang="zh-CN" altLang="en-US" sz="2400" b="1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2920" name="对象 122919"/>
          <p:cNvGraphicFramePr/>
          <p:nvPr/>
        </p:nvGraphicFramePr>
        <p:xfrm>
          <a:off x="1466850" y="5229225"/>
          <a:ext cx="13509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9" imgW="481965" imgH="203200" progId="Equation.DSMT4">
                  <p:embed/>
                </p:oleObj>
              </mc:Choice>
              <mc:Fallback>
                <p:oleObj name="" r:id="rId9" imgW="481965" imgH="203200" progId="Equation.DSMT4">
                  <p:embed/>
                  <p:pic>
                    <p:nvPicPr>
                      <p:cNvPr id="0" name="图片 32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6850" y="5229225"/>
                        <a:ext cx="1350963" cy="568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1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27693" name="文本框 122882"/>
          <p:cNvSpPr txBox="1"/>
          <p:nvPr/>
        </p:nvSpPr>
        <p:spPr>
          <a:xfrm>
            <a:off x="0" y="2370138"/>
            <a:ext cx="25019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zh-CN" altLang="en-US" noProof="1" dirty="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单位矢量</a:t>
            </a:r>
            <a:r>
              <a:rPr lang="en-US" altLang="zh-CN" noProof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:</a:t>
            </a:r>
            <a:endParaRPr lang="en-US" altLang="zh-CN" noProof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94" name="文本框 122882"/>
          <p:cNvSpPr txBox="1"/>
          <p:nvPr/>
        </p:nvSpPr>
        <p:spPr>
          <a:xfrm>
            <a:off x="252413" y="5229225"/>
            <a:ext cx="25019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zh-CN" altLang="en-US" noProof="1" dirty="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坐标：</a:t>
            </a:r>
            <a:endParaRPr lang="zh-CN" altLang="en-US" noProof="1" dirty="0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22882"/>
          <p:cNvSpPr txBox="1"/>
          <p:nvPr/>
        </p:nvSpPr>
        <p:spPr>
          <a:xfrm>
            <a:off x="44450" y="5993130"/>
            <a:ext cx="91440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hangingPunct="0"/>
            <a:r>
              <a:rPr lang="zh-CN" altLang="en-US" b="1" noProof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思考：</a:t>
            </a:r>
            <a:r>
              <a:rPr lang="zh-CN" altLang="en-US" b="1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什么情况下用自然坐标系？</a:t>
            </a:r>
            <a:r>
              <a:rPr lang="zh-CN" altLang="en-US" b="1" noProof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与直角坐标系的异同？</a:t>
            </a:r>
            <a:endParaRPr lang="zh-CN" altLang="en-US" b="1" noProof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883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charRg st="18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2883">
                                            <p:txEl>
                                              <p:charRg st="18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69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2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69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2" grpId="0"/>
      <p:bldP spid="122883" grpId="0" build="p"/>
      <p:bldP spid="122906" grpId="0"/>
      <p:bldP spid="122910" grpId="0"/>
      <p:bldP spid="27693" grpId="0" build="p"/>
      <p:bldP spid="27694" grpId="0" build="p"/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7" name="文本框 123906"/>
          <p:cNvSpPr txBox="1"/>
          <p:nvPr/>
        </p:nvSpPr>
        <p:spPr>
          <a:xfrm>
            <a:off x="190500" y="639763"/>
            <a:ext cx="7272338" cy="565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1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质点速度：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8675" name="对象 123907"/>
          <p:cNvGraphicFramePr/>
          <p:nvPr/>
        </p:nvGraphicFramePr>
        <p:xfrm>
          <a:off x="1354138" y="1270000"/>
          <a:ext cx="15811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1" imgW="469900" imgH="228600" progId="Equation.3">
                  <p:embed/>
                </p:oleObj>
              </mc:Choice>
              <mc:Fallback>
                <p:oleObj name="" r:id="rId1" imgW="469900" imgH="228600" progId="Equation.3">
                  <p:embed/>
                  <p:pic>
                    <p:nvPicPr>
                      <p:cNvPr id="0" name="图片 32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54138" y="1270000"/>
                        <a:ext cx="158115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对象 123908"/>
          <p:cNvGraphicFramePr/>
          <p:nvPr/>
        </p:nvGraphicFramePr>
        <p:xfrm>
          <a:off x="2862263" y="1179513"/>
          <a:ext cx="19272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" r:id="rId3" imgW="457200" imgH="330200" progId="Equation.3">
                  <p:embed/>
                </p:oleObj>
              </mc:Choice>
              <mc:Fallback>
                <p:oleObj name="" r:id="rId3" imgW="457200" imgH="330200" progId="Equation.3">
                  <p:embed/>
                  <p:pic>
                    <p:nvPicPr>
                      <p:cNvPr id="0" name="图片 32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2263" y="1179513"/>
                        <a:ext cx="1927225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0" name="对象 123909"/>
          <p:cNvGraphicFramePr/>
          <p:nvPr/>
        </p:nvGraphicFramePr>
        <p:xfrm>
          <a:off x="1073150" y="2135188"/>
          <a:ext cx="16700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" r:id="rId5" imgW="495300" imgH="330200" progId="Equation.3">
                  <p:embed/>
                </p:oleObj>
              </mc:Choice>
              <mc:Fallback>
                <p:oleObj name="" r:id="rId5" imgW="495300" imgH="330200" progId="Equation.3">
                  <p:embed/>
                  <p:pic>
                    <p:nvPicPr>
                      <p:cNvPr id="0" name="图片 32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3150" y="2135188"/>
                        <a:ext cx="1670050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对象 123910"/>
          <p:cNvGraphicFramePr/>
          <p:nvPr/>
        </p:nvGraphicFramePr>
        <p:xfrm>
          <a:off x="2597150" y="2124075"/>
          <a:ext cx="155892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" r:id="rId7" imgW="495300" imgH="330200" progId="Equation.3">
                  <p:embed/>
                </p:oleObj>
              </mc:Choice>
              <mc:Fallback>
                <p:oleObj name="" r:id="rId7" imgW="495300" imgH="330200" progId="Equation.3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7150" y="2124075"/>
                        <a:ext cx="1558925" cy="89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对象 123911"/>
          <p:cNvGraphicFramePr/>
          <p:nvPr/>
        </p:nvGraphicFramePr>
        <p:xfrm>
          <a:off x="4013200" y="2079625"/>
          <a:ext cx="1406525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" r:id="rId9" imgW="482600" imgH="368300" progId="Equation.3">
                  <p:embed/>
                </p:oleObj>
              </mc:Choice>
              <mc:Fallback>
                <p:oleObj name="" r:id="rId9" imgW="482600" imgH="368300" progId="Equation.3">
                  <p:embed/>
                  <p:pic>
                    <p:nvPicPr>
                      <p:cNvPr id="0" name="图片 32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13200" y="2079625"/>
                        <a:ext cx="1406525" cy="995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3" name="右箭头 123912"/>
          <p:cNvSpPr/>
          <p:nvPr/>
        </p:nvSpPr>
        <p:spPr>
          <a:xfrm>
            <a:off x="395288" y="2424113"/>
            <a:ext cx="647700" cy="142875"/>
          </a:xfrm>
          <a:prstGeom prst="rightArrow">
            <a:avLst>
              <a:gd name="adj1" fmla="val 50000"/>
              <a:gd name="adj2" fmla="val 11276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8681" name="对象 123913"/>
          <p:cNvGraphicFramePr/>
          <p:nvPr/>
        </p:nvGraphicFramePr>
        <p:xfrm>
          <a:off x="1393825" y="3414713"/>
          <a:ext cx="703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11" imgW="254000" imgH="228600" progId="Equation.3">
                  <p:embed/>
                </p:oleObj>
              </mc:Choice>
              <mc:Fallback>
                <p:oleObj name="" r:id="rId11" imgW="254000" imgH="228600" progId="Equation.3">
                  <p:embed/>
                  <p:pic>
                    <p:nvPicPr>
                      <p:cNvPr id="0" name="图片 327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93825" y="3414713"/>
                        <a:ext cx="7032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对象 123914"/>
          <p:cNvGraphicFramePr/>
          <p:nvPr/>
        </p:nvGraphicFramePr>
        <p:xfrm>
          <a:off x="1225550" y="4284663"/>
          <a:ext cx="2120900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" r:id="rId13" imgW="786765" imgH="393700" progId="Equation.3">
                  <p:embed/>
                </p:oleObj>
              </mc:Choice>
              <mc:Fallback>
                <p:oleObj name="" r:id="rId13" imgW="786765" imgH="393700" progId="Equation.3">
                  <p:embed/>
                  <p:pic>
                    <p:nvPicPr>
                      <p:cNvPr id="0" name="图片 328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25550" y="4284663"/>
                        <a:ext cx="2120900" cy="1084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6" name="对象 123915"/>
          <p:cNvGraphicFramePr/>
          <p:nvPr/>
        </p:nvGraphicFramePr>
        <p:xfrm>
          <a:off x="3311525" y="4465638"/>
          <a:ext cx="118586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2" name="" r:id="rId15" imgW="405765" imgH="215900" progId="Equation.3">
                  <p:embed/>
                </p:oleObj>
              </mc:Choice>
              <mc:Fallback>
                <p:oleObj name="" r:id="rId15" imgW="405765" imgH="215900" progId="Equation.3">
                  <p:embed/>
                  <p:pic>
                    <p:nvPicPr>
                      <p:cNvPr id="0" name="图片 327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11525" y="4465638"/>
                        <a:ext cx="1185863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7" name="对象 123916"/>
          <p:cNvGraphicFramePr/>
          <p:nvPr/>
        </p:nvGraphicFramePr>
        <p:xfrm>
          <a:off x="4433888" y="4240213"/>
          <a:ext cx="12192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17" imgW="431800" imgH="393700" progId="Equation.3">
                  <p:embed/>
                </p:oleObj>
              </mc:Choice>
              <mc:Fallback>
                <p:oleObj name="" r:id="rId17" imgW="431800" imgH="393700" progId="Equation.3">
                  <p:embed/>
                  <p:pic>
                    <p:nvPicPr>
                      <p:cNvPr id="0" name="图片 327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3888" y="4240213"/>
                        <a:ext cx="1219200" cy="1127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6" name="对象 123918"/>
          <p:cNvGraphicFramePr/>
          <p:nvPr/>
        </p:nvGraphicFramePr>
        <p:xfrm>
          <a:off x="1249998" y="5553076"/>
          <a:ext cx="306260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" r:id="rId19" imgW="1079500" imgH="419100" progId="Equation.3">
                  <p:embed/>
                </p:oleObj>
              </mc:Choice>
              <mc:Fallback>
                <p:oleObj name="" r:id="rId19" imgW="1079500" imgH="419100" progId="Equation.3">
                  <p:embed/>
                  <p:pic>
                    <p:nvPicPr>
                      <p:cNvPr id="0" name="图片 327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49998" y="5553076"/>
                        <a:ext cx="3062605" cy="1187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20" name="右箭头 123919"/>
          <p:cNvSpPr/>
          <p:nvPr/>
        </p:nvSpPr>
        <p:spPr>
          <a:xfrm>
            <a:off x="246063" y="6088063"/>
            <a:ext cx="647700" cy="169862"/>
          </a:xfrm>
          <a:prstGeom prst="rightArrow">
            <a:avLst>
              <a:gd name="adj1" fmla="val 50000"/>
              <a:gd name="adj2" fmla="val 1126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8688" name="图片 123920" descr="图1－11(a)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32475" y="1358900"/>
            <a:ext cx="2951163" cy="2332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9" name="矩形 123922"/>
          <p:cNvSpPr/>
          <p:nvPr/>
        </p:nvSpPr>
        <p:spPr>
          <a:xfrm>
            <a:off x="387350" y="165100"/>
            <a:ext cx="80391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速度和加速度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（以圆周运动为例）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40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graphicFrame>
        <p:nvGraphicFramePr>
          <p:cNvPr id="2" name="对象 123913"/>
          <p:cNvGraphicFramePr/>
          <p:nvPr/>
        </p:nvGraphicFramePr>
        <p:xfrm>
          <a:off x="2149475" y="3594100"/>
          <a:ext cx="14097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22" imgW="127000" imgH="101600" progId="Equation.3">
                  <p:embed/>
                </p:oleObj>
              </mc:Choice>
              <mc:Fallback>
                <p:oleObj name="" r:id="rId22" imgW="127000" imgH="101600" progId="Equation.3">
                  <p:embed/>
                  <p:pic>
                    <p:nvPicPr>
                      <p:cNvPr id="0" name="图片 3279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49475" y="3594100"/>
                        <a:ext cx="1409700" cy="288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4" name="椭圆 54293"/>
          <p:cNvSpPr/>
          <p:nvPr/>
        </p:nvSpPr>
        <p:spPr>
          <a:xfrm>
            <a:off x="7721600" y="2663825"/>
            <a:ext cx="134938" cy="134938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95" name="文本框 54294"/>
          <p:cNvSpPr txBox="1"/>
          <p:nvPr/>
        </p:nvSpPr>
        <p:spPr>
          <a:xfrm>
            <a:off x="7631113" y="2206625"/>
            <a:ext cx="585787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p’</a:t>
            </a:r>
            <a:endParaRPr lang="en-US" altLang="zh-CN" sz="2400" b="1" i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296" name="直接连接符 54295"/>
          <p:cNvSpPr/>
          <p:nvPr/>
        </p:nvSpPr>
        <p:spPr>
          <a:xfrm flipV="1">
            <a:off x="6821488" y="4643438"/>
            <a:ext cx="1395412" cy="1079500"/>
          </a:xfrm>
          <a:prstGeom prst="line">
            <a:avLst/>
          </a:prstGeom>
          <a:ln w="34925" cap="flat" cmpd="sng">
            <a:solidFill>
              <a:srgbClr val="3366FF"/>
            </a:solidFill>
            <a:prstDash val="solid"/>
            <a:round/>
            <a:headEnd type="none" w="med" len="med"/>
            <a:tailEnd type="triangle" w="med" len="lg"/>
          </a:ln>
        </p:spPr>
      </p:sp>
      <p:sp>
        <p:nvSpPr>
          <p:cNvPr id="54297" name="直接连接符 54296"/>
          <p:cNvSpPr/>
          <p:nvPr/>
        </p:nvSpPr>
        <p:spPr>
          <a:xfrm flipV="1">
            <a:off x="6821488" y="4194175"/>
            <a:ext cx="765175" cy="1527175"/>
          </a:xfrm>
          <a:prstGeom prst="line">
            <a:avLst/>
          </a:prstGeom>
          <a:ln w="34925" cap="flat" cmpd="sng">
            <a:solidFill>
              <a:srgbClr val="3366FF"/>
            </a:solidFill>
            <a:prstDash val="solid"/>
            <a:round/>
            <a:headEnd type="none" w="med" len="med"/>
            <a:tailEnd type="triangle" w="med" len="lg"/>
          </a:ln>
        </p:spPr>
      </p:sp>
      <p:graphicFrame>
        <p:nvGraphicFramePr>
          <p:cNvPr id="54298" name="对象 123913"/>
          <p:cNvGraphicFramePr/>
          <p:nvPr/>
        </p:nvGraphicFramePr>
        <p:xfrm>
          <a:off x="7767638" y="5003800"/>
          <a:ext cx="3603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" name="" r:id="rId24" imgW="152400" imgH="228600" progId="Equation.3">
                  <p:embed/>
                </p:oleObj>
              </mc:Choice>
              <mc:Fallback>
                <p:oleObj name="" r:id="rId24" imgW="152400" imgH="228600" progId="Equation.3">
                  <p:embed/>
                  <p:pic>
                    <p:nvPicPr>
                      <p:cNvPr id="0" name="图片 328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767638" y="5003800"/>
                        <a:ext cx="360362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00" name="对象 123913"/>
          <p:cNvGraphicFramePr/>
          <p:nvPr/>
        </p:nvGraphicFramePr>
        <p:xfrm>
          <a:off x="7002463" y="4103688"/>
          <a:ext cx="3603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" name="" r:id="rId26" imgW="152400" imgH="228600" progId="Equation.3">
                  <p:embed/>
                </p:oleObj>
              </mc:Choice>
              <mc:Fallback>
                <p:oleObj name="" r:id="rId26" imgW="152400" imgH="228600" progId="Equation.3">
                  <p:embed/>
                  <p:pic>
                    <p:nvPicPr>
                      <p:cNvPr id="0" name="图片 329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002463" y="4103688"/>
                        <a:ext cx="360362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02" name="直接连接符 54301"/>
          <p:cNvSpPr/>
          <p:nvPr/>
        </p:nvSpPr>
        <p:spPr>
          <a:xfrm flipH="1" flipV="1">
            <a:off x="7586663" y="4238625"/>
            <a:ext cx="584200" cy="404813"/>
          </a:xfrm>
          <a:prstGeom prst="line">
            <a:avLst/>
          </a:prstGeom>
          <a:ln w="34925" cap="flat" cmpd="sng">
            <a:solidFill>
              <a:srgbClr val="993366"/>
            </a:solidFill>
            <a:prstDash val="solid"/>
            <a:round/>
            <a:headEnd type="none" w="med" len="med"/>
            <a:tailEnd type="triangle" w="med" len="lg"/>
          </a:ln>
        </p:spPr>
      </p:sp>
      <p:graphicFrame>
        <p:nvGraphicFramePr>
          <p:cNvPr id="54303" name="对象 123913"/>
          <p:cNvGraphicFramePr/>
          <p:nvPr/>
        </p:nvGraphicFramePr>
        <p:xfrm>
          <a:off x="7841457" y="3833813"/>
          <a:ext cx="6000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" r:id="rId28" imgW="254000" imgH="228600" progId="Equation.3">
                  <p:embed/>
                </p:oleObj>
              </mc:Choice>
              <mc:Fallback>
                <p:oleObj name="" r:id="rId28" imgW="254000" imgH="228600" progId="Equation.3">
                  <p:embed/>
                  <p:pic>
                    <p:nvPicPr>
                      <p:cNvPr id="0" name="图片 3288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841457" y="3833813"/>
                        <a:ext cx="600075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04" name="文本框 54303"/>
          <p:cNvSpPr txBox="1"/>
          <p:nvPr/>
        </p:nvSpPr>
        <p:spPr>
          <a:xfrm>
            <a:off x="6551613" y="5543550"/>
            <a:ext cx="584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endParaRPr lang="en-US" altLang="zh-CN" b="1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305" name="任意多边形 54304"/>
          <p:cNvSpPr/>
          <p:nvPr/>
        </p:nvSpPr>
        <p:spPr>
          <a:xfrm>
            <a:off x="7046913" y="5273675"/>
            <a:ext cx="179387" cy="134938"/>
          </a:xfrm>
          <a:custGeom>
            <a:avLst/>
            <a:gdLst/>
            <a:ahLst/>
            <a:cxnLst>
              <a:cxn ang="270">
                <a:pos x="0" y="0"/>
              </a:cxn>
              <a:cxn ang="90">
                <a:pos x="21600" y="21600"/>
              </a:cxn>
              <a:cxn ang="90">
                <a:pos x="0" y="21600"/>
              </a:cxn>
            </a:cxnLst>
            <a:pathLst>
              <a:path w="21600" h="21600" fill="none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  <a:path w="21600" h="21600" stroke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54306" name="对象 123913"/>
          <p:cNvGraphicFramePr/>
          <p:nvPr/>
        </p:nvGraphicFramePr>
        <p:xfrm>
          <a:off x="7169627" y="4825207"/>
          <a:ext cx="42926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" r:id="rId30" imgW="241300" imgH="177165" progId="Equation.3">
                  <p:embed/>
                </p:oleObj>
              </mc:Choice>
              <mc:Fallback>
                <p:oleObj name="" r:id="rId30" imgW="241300" imgH="177165" progId="Equation.3">
                  <p:embed/>
                  <p:pic>
                    <p:nvPicPr>
                      <p:cNvPr id="0" name="图片 3294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169627" y="4825207"/>
                        <a:ext cx="429260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07" name="文本框 54306"/>
          <p:cNvSpPr txBox="1"/>
          <p:nvPr/>
        </p:nvSpPr>
        <p:spPr>
          <a:xfrm>
            <a:off x="2989263" y="3292475"/>
            <a:ext cx="628650" cy="8239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48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en-US" altLang="zh-CN" sz="4800" b="1" i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4292" name="对象 123913"/>
          <p:cNvGraphicFramePr/>
          <p:nvPr/>
        </p:nvGraphicFramePr>
        <p:xfrm>
          <a:off x="2930525" y="3402013"/>
          <a:ext cx="74453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" name="" r:id="rId32" imgW="254000" imgH="203200" progId="Equation.3">
                  <p:embed/>
                </p:oleObj>
              </mc:Choice>
              <mc:Fallback>
                <p:oleObj name="" r:id="rId32" imgW="254000" imgH="203200" progId="Equation.3">
                  <p:embed/>
                  <p:pic>
                    <p:nvPicPr>
                      <p:cNvPr id="0" name="图片 329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2930525" y="3402013"/>
                        <a:ext cx="744538" cy="6191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311" name="组合 54310"/>
          <p:cNvGrpSpPr/>
          <p:nvPr/>
        </p:nvGrpSpPr>
        <p:grpSpPr>
          <a:xfrm>
            <a:off x="7812088" y="4464050"/>
            <a:ext cx="225425" cy="360363"/>
            <a:chOff x="3305" y="2330"/>
            <a:chExt cx="142" cy="227"/>
          </a:xfrm>
        </p:grpSpPr>
        <p:sp>
          <p:nvSpPr>
            <p:cNvPr id="52256" name="直接连接符 54308"/>
            <p:cNvSpPr/>
            <p:nvPr/>
          </p:nvSpPr>
          <p:spPr>
            <a:xfrm flipH="1">
              <a:off x="3305" y="2330"/>
              <a:ext cx="85" cy="142"/>
            </a:xfrm>
            <a:prstGeom prst="line">
              <a:avLst/>
            </a:prstGeom>
            <a:ln w="349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57" name="直接连接符 54309"/>
            <p:cNvSpPr/>
            <p:nvPr/>
          </p:nvSpPr>
          <p:spPr>
            <a:xfrm>
              <a:off x="3305" y="2472"/>
              <a:ext cx="142" cy="85"/>
            </a:xfrm>
            <a:prstGeom prst="line">
              <a:avLst/>
            </a:prstGeom>
            <a:ln w="349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54312" name="对象 123913"/>
          <p:cNvGraphicFramePr/>
          <p:nvPr/>
        </p:nvGraphicFramePr>
        <p:xfrm>
          <a:off x="3573463" y="3382963"/>
          <a:ext cx="5588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" name="" r:id="rId34" imgW="190500" imgH="215900" progId="Equation.3">
                  <p:embed/>
                </p:oleObj>
              </mc:Choice>
              <mc:Fallback>
                <p:oleObj name="" r:id="rId34" imgW="190500" imgH="215900" progId="Equation.3">
                  <p:embed/>
                  <p:pic>
                    <p:nvPicPr>
                      <p:cNvPr id="0" name="图片 3292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573463" y="3382963"/>
                        <a:ext cx="558800" cy="6572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弧形箭头 2"/>
          <p:cNvSpPr/>
          <p:nvPr/>
        </p:nvSpPr>
        <p:spPr>
          <a:xfrm flipH="1">
            <a:off x="633413" y="3924300"/>
            <a:ext cx="527050" cy="900113"/>
          </a:xfrm>
          <a:prstGeom prst="curvedLeft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cxnSp>
        <p:nvCxnSpPr>
          <p:cNvPr id="6" name="直接连接符 3"/>
          <p:cNvCxnSpPr/>
          <p:nvPr/>
        </p:nvCxnSpPr>
        <p:spPr>
          <a:xfrm>
            <a:off x="4708525" y="3159125"/>
            <a:ext cx="5857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5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2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2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/>
      <p:bldP spid="54295" grpId="0"/>
      <p:bldP spid="54304" grpId="0"/>
      <p:bldP spid="54307" grpId="1"/>
      <p:bldP spid="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24930" name="对象 124929"/>
          <p:cNvGraphicFramePr/>
          <p:nvPr/>
        </p:nvGraphicFramePr>
        <p:xfrm>
          <a:off x="2793048" y="4028440"/>
          <a:ext cx="12922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" name="" r:id="rId1" imgW="520700" imgH="419100" progId="Equation.3">
                  <p:embed/>
                </p:oleObj>
              </mc:Choice>
              <mc:Fallback>
                <p:oleObj name="" r:id="rId1" imgW="520700" imgH="419100" progId="Equation.3">
                  <p:embed/>
                  <p:pic>
                    <p:nvPicPr>
                      <p:cNvPr id="0" name="图片 32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93048" y="4028440"/>
                        <a:ext cx="1292225" cy="1087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8" name="对象 124930"/>
          <p:cNvGraphicFramePr/>
          <p:nvPr/>
        </p:nvGraphicFramePr>
        <p:xfrm>
          <a:off x="3787141" y="391478"/>
          <a:ext cx="224663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" r:id="rId3" imgW="800100" imgH="228600" progId="Equation.3">
                  <p:embed/>
                </p:oleObj>
              </mc:Choice>
              <mc:Fallback>
                <p:oleObj name="" r:id="rId3" imgW="800100" imgH="2286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7141" y="391478"/>
                        <a:ext cx="224663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对象 124931"/>
          <p:cNvGraphicFramePr/>
          <p:nvPr/>
        </p:nvGraphicFramePr>
        <p:xfrm>
          <a:off x="2472055" y="1460500"/>
          <a:ext cx="235839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" name="" r:id="rId5" imgW="914400" imgH="419100" progId="Equation.3">
                  <p:embed/>
                </p:oleObj>
              </mc:Choice>
              <mc:Fallback>
                <p:oleObj name="" r:id="rId5" imgW="914400" imgH="419100" progId="Equation.3">
                  <p:embed/>
                  <p:pic>
                    <p:nvPicPr>
                      <p:cNvPr id="0" name="图片 32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2055" y="1460500"/>
                        <a:ext cx="2358390" cy="107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3" name="文本框 124932"/>
          <p:cNvSpPr txBox="1"/>
          <p:nvPr/>
        </p:nvSpPr>
        <p:spPr>
          <a:xfrm>
            <a:off x="329248" y="1818640"/>
            <a:ext cx="217487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切向加速度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4934" name="文本框 124933"/>
          <p:cNvSpPr txBox="1"/>
          <p:nvPr/>
        </p:nvSpPr>
        <p:spPr>
          <a:xfrm>
            <a:off x="361950" y="4382135"/>
            <a:ext cx="2109788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法向加速度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4935" name="文本框 124934"/>
          <p:cNvSpPr txBox="1"/>
          <p:nvPr/>
        </p:nvSpPr>
        <p:spPr>
          <a:xfrm>
            <a:off x="1068070" y="2848293"/>
            <a:ext cx="369887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反映速度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大小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的变化。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4936" name="文本框 124935"/>
          <p:cNvSpPr txBox="1"/>
          <p:nvPr/>
        </p:nvSpPr>
        <p:spPr>
          <a:xfrm>
            <a:off x="1183958" y="5519420"/>
            <a:ext cx="59055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反映速度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方向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的变化。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704" name="对象 124936"/>
          <p:cNvGraphicFramePr/>
          <p:nvPr/>
        </p:nvGraphicFramePr>
        <p:xfrm>
          <a:off x="586105" y="233363"/>
          <a:ext cx="316484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name="" r:id="rId7" imgW="1168400" imgH="393700" progId="Equation.3">
                  <p:embed/>
                </p:oleObj>
              </mc:Choice>
              <mc:Fallback>
                <p:oleObj name="" r:id="rId7" imgW="1168400" imgH="393700" progId="Equation.3">
                  <p:embed/>
                  <p:pic>
                    <p:nvPicPr>
                      <p:cNvPr id="0" name="图片 328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6105" y="233363"/>
                        <a:ext cx="3164840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7" name="图片 124937" descr="图1－11(c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7913" y="2089150"/>
            <a:ext cx="2735262" cy="220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8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3" grpId="0"/>
      <p:bldP spid="124934" grpId="0"/>
      <p:bldP spid="124935" grpId="0"/>
      <p:bldP spid="1249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文本框 125953"/>
          <p:cNvSpPr txBox="1"/>
          <p:nvPr/>
        </p:nvSpPr>
        <p:spPr>
          <a:xfrm>
            <a:off x="252413" y="684213"/>
            <a:ext cx="864076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5" name="文本框 125954"/>
          <p:cNvSpPr txBox="1"/>
          <p:nvPr/>
        </p:nvSpPr>
        <p:spPr>
          <a:xfrm>
            <a:off x="393700" y="188913"/>
            <a:ext cx="298767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大小：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723" name="对象 125955"/>
          <p:cNvGraphicFramePr/>
          <p:nvPr/>
        </p:nvGraphicFramePr>
        <p:xfrm>
          <a:off x="1824038" y="282575"/>
          <a:ext cx="25923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" r:id="rId1" imgW="824865" imgH="292100" progId="Equation.3">
                  <p:embed/>
                </p:oleObj>
              </mc:Choice>
              <mc:Fallback>
                <p:oleObj name="" r:id="rId1" imgW="824865" imgH="292100" progId="Equation.3">
                  <p:embed/>
                  <p:pic>
                    <p:nvPicPr>
                      <p:cNvPr id="0" name="图片 32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24038" y="282575"/>
                        <a:ext cx="2592387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7" name="文本框 125956"/>
          <p:cNvSpPr txBox="1"/>
          <p:nvPr/>
        </p:nvSpPr>
        <p:spPr>
          <a:xfrm>
            <a:off x="393383" y="1530033"/>
            <a:ext cx="4681537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方向（与法向的夹角）：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5958" name="对象 125957"/>
          <p:cNvGraphicFramePr/>
          <p:nvPr/>
        </p:nvGraphicFramePr>
        <p:xfrm>
          <a:off x="2051685" y="2049145"/>
          <a:ext cx="252253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" r:id="rId3" imgW="863600" imgH="431800" progId="Equation.DSMT4">
                  <p:embed/>
                </p:oleObj>
              </mc:Choice>
              <mc:Fallback>
                <p:oleObj name="" r:id="rId3" imgW="863600" imgH="431800" progId="Equation.DSMT4">
                  <p:embed/>
                  <p:pic>
                    <p:nvPicPr>
                      <p:cNvPr id="0" name="图片 32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685" y="2049145"/>
                        <a:ext cx="2522538" cy="1187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0" name="文本框 125959"/>
          <p:cNvSpPr txBox="1"/>
          <p:nvPr/>
        </p:nvSpPr>
        <p:spPr>
          <a:xfrm>
            <a:off x="96838" y="5522595"/>
            <a:ext cx="8640762" cy="11245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曲率半径是逐点变化的，但法向加速度处处指向曲率中心。 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4279" name="图片 125960" descr="图1－11(c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538" y="503238"/>
            <a:ext cx="2951162" cy="237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80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graphicFrame>
        <p:nvGraphicFramePr>
          <p:cNvPr id="56330" name="对象 124936"/>
          <p:cNvGraphicFramePr/>
          <p:nvPr/>
        </p:nvGraphicFramePr>
        <p:xfrm>
          <a:off x="3405188" y="4240213"/>
          <a:ext cx="288131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" name="" r:id="rId6" imgW="1117600" imgH="419100" progId="Equation.3">
                  <p:embed/>
                </p:oleObj>
              </mc:Choice>
              <mc:Fallback>
                <p:oleObj name="" r:id="rId6" imgW="1117600" imgH="419100" progId="Equation.3">
                  <p:embed/>
                  <p:pic>
                    <p:nvPicPr>
                      <p:cNvPr id="0" name="图片 329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05188" y="4240213"/>
                        <a:ext cx="2881312" cy="109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619250" y="3369945"/>
            <a:ext cx="6704965" cy="6076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一般的曲线运动中加速度的表达式？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335" name="椭圆 56334"/>
          <p:cNvSpPr/>
          <p:nvPr/>
        </p:nvSpPr>
        <p:spPr>
          <a:xfrm>
            <a:off x="5159375" y="4826000"/>
            <a:ext cx="495300" cy="585788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005" y="3325495"/>
            <a:ext cx="1292860" cy="6076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/>
      <p:bldP spid="125957" grpId="0"/>
      <p:bldP spid="125960" grpId="0"/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532813" y="6308725"/>
            <a:ext cx="611187" cy="341313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</a:fld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0272" name="Text Box 48"/>
          <p:cNvSpPr txBox="1"/>
          <p:nvPr/>
        </p:nvSpPr>
        <p:spPr>
          <a:xfrm>
            <a:off x="365443" y="429260"/>
            <a:ext cx="814197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讨论：</a:t>
            </a:r>
            <a:r>
              <a:rPr lang="zh-CN" sz="3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各种情况下的法向和切向加速度</a:t>
            </a:r>
            <a:endParaRPr lang="zh-CN" sz="36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0273" name="Text Box 49"/>
          <p:cNvSpPr txBox="1"/>
          <p:nvPr/>
        </p:nvSpPr>
        <p:spPr>
          <a:xfrm>
            <a:off x="655320" y="1377950"/>
            <a:ext cx="30410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、一般曲线运动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0274" name="Text Box 50"/>
          <p:cNvSpPr txBox="1"/>
          <p:nvPr/>
        </p:nvSpPr>
        <p:spPr>
          <a:xfrm>
            <a:off x="654685" y="3784600"/>
            <a:ext cx="28632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、变速直线运动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0275" name="Text Box 51"/>
          <p:cNvSpPr txBox="1"/>
          <p:nvPr/>
        </p:nvSpPr>
        <p:spPr>
          <a:xfrm>
            <a:off x="655320" y="2548255"/>
            <a:ext cx="37452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、匀速曲线运动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698" name="对象 124930"/>
          <p:cNvGraphicFramePr/>
          <p:nvPr/>
        </p:nvGraphicFramePr>
        <p:xfrm>
          <a:off x="3750946" y="4307523"/>
          <a:ext cx="1177290" cy="605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" name="" r:id="rId1" imgW="419100" imgH="215900" progId="Equation.3">
                  <p:embed/>
                </p:oleObj>
              </mc:Choice>
              <mc:Fallback>
                <p:oleObj name="" r:id="rId1" imgW="419100" imgH="2159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50946" y="4307523"/>
                        <a:ext cx="1177290" cy="605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24930"/>
          <p:cNvGraphicFramePr/>
          <p:nvPr/>
        </p:nvGraphicFramePr>
        <p:xfrm>
          <a:off x="1497966" y="1868488"/>
          <a:ext cx="117729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419100" imgH="228600" progId="Equation.3">
                  <p:embed/>
                </p:oleObj>
              </mc:Choice>
              <mc:Fallback>
                <p:oleObj name="" r:id="rId3" imgW="419100" imgH="2286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7966" y="1868488"/>
                        <a:ext cx="117729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124930"/>
          <p:cNvGraphicFramePr/>
          <p:nvPr/>
        </p:nvGraphicFramePr>
        <p:xfrm>
          <a:off x="1534796" y="3098166"/>
          <a:ext cx="1140460" cy="641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405765" imgH="228600" progId="Equation.3">
                  <p:embed/>
                </p:oleObj>
              </mc:Choice>
              <mc:Fallback>
                <p:oleObj name="" r:id="rId5" imgW="405765" imgH="2286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4796" y="3098166"/>
                        <a:ext cx="1140460" cy="641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24930"/>
          <p:cNvGraphicFramePr/>
          <p:nvPr/>
        </p:nvGraphicFramePr>
        <p:xfrm>
          <a:off x="3763011" y="1824038"/>
          <a:ext cx="117729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419100" imgH="228600" progId="Equation.3">
                  <p:embed/>
                </p:oleObj>
              </mc:Choice>
              <mc:Fallback>
                <p:oleObj name="" r:id="rId7" imgW="419100" imgH="2286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63011" y="1824038"/>
                        <a:ext cx="117729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50"/>
          <p:cNvSpPr txBox="1"/>
          <p:nvPr/>
        </p:nvSpPr>
        <p:spPr>
          <a:xfrm>
            <a:off x="633095" y="4993640"/>
            <a:ext cx="286321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、匀速直线运动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对象 124930"/>
          <p:cNvGraphicFramePr/>
          <p:nvPr/>
        </p:nvGraphicFramePr>
        <p:xfrm>
          <a:off x="3796666" y="5470843"/>
          <a:ext cx="1177290" cy="605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9" imgW="419100" imgH="215900" progId="Equation.3">
                  <p:embed/>
                </p:oleObj>
              </mc:Choice>
              <mc:Fallback>
                <p:oleObj name="" r:id="rId9" imgW="419100" imgH="2159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96666" y="5470843"/>
                        <a:ext cx="1177290" cy="605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4930"/>
          <p:cNvGraphicFramePr/>
          <p:nvPr/>
        </p:nvGraphicFramePr>
        <p:xfrm>
          <a:off x="1513206" y="5523866"/>
          <a:ext cx="1140460" cy="641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0" imgW="405765" imgH="228600" progId="Equation.3">
                  <p:embed/>
                </p:oleObj>
              </mc:Choice>
              <mc:Fallback>
                <p:oleObj name="" r:id="rId10" imgW="405765" imgH="2286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3206" y="5523866"/>
                        <a:ext cx="1140460" cy="641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24930"/>
          <p:cNvGraphicFramePr/>
          <p:nvPr/>
        </p:nvGraphicFramePr>
        <p:xfrm>
          <a:off x="3696336" y="3063558"/>
          <a:ext cx="117729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1" imgW="419100" imgH="228600" progId="Equation.3">
                  <p:embed/>
                </p:oleObj>
              </mc:Choice>
              <mc:Fallback>
                <p:oleObj name="" r:id="rId11" imgW="419100" imgH="2286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6336" y="3063558"/>
                        <a:ext cx="117729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24930"/>
          <p:cNvGraphicFramePr/>
          <p:nvPr/>
        </p:nvGraphicFramePr>
        <p:xfrm>
          <a:off x="1588136" y="4351973"/>
          <a:ext cx="117729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12" imgW="419100" imgH="228600" progId="Equation.3">
                  <p:embed/>
                </p:oleObj>
              </mc:Choice>
              <mc:Fallback>
                <p:oleObj name="" r:id="rId12" imgW="419100" imgH="228600" progId="Equation.3">
                  <p:embed/>
                  <p:pic>
                    <p:nvPicPr>
                      <p:cNvPr id="0" name="图片 32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136" y="4351973"/>
                        <a:ext cx="117729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8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8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8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72" grpId="0"/>
      <p:bldP spid="180273" grpId="0"/>
      <p:bldP spid="180274" grpId="0"/>
      <p:bldP spid="18027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68613" descr="timg?image&amp;quality=80&amp;size=b9999_10000&amp;sec=1487504116373&amp;di=7e5a8099d14c0876cbc7a7b777ba5725&amp;imgtype=0&amp;src=http%3A%2F%2F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73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532813" y="6308725"/>
            <a:ext cx="611187" cy="341313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</a:fld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7346" name="Group 2"/>
          <p:cNvGrpSpPr/>
          <p:nvPr/>
        </p:nvGrpSpPr>
        <p:grpSpPr>
          <a:xfrm>
            <a:off x="118669" y="1072832"/>
            <a:ext cx="8880504" cy="5105401"/>
            <a:chOff x="84" y="491"/>
            <a:chExt cx="5396" cy="3216"/>
          </a:xfrm>
        </p:grpSpPr>
        <p:sp>
          <p:nvSpPr>
            <p:cNvPr id="57347" name="Text Box 3"/>
            <p:cNvSpPr txBox="1"/>
            <p:nvPr/>
          </p:nvSpPr>
          <p:spPr>
            <a:xfrm>
              <a:off x="84" y="491"/>
              <a:ext cx="5396" cy="19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1. </a:t>
              </a: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对于作</a:t>
              </a:r>
              <a:r>
                <a:rPr lang="zh-CN" altLang="en-US" sz="2400" b="1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曲线运动</a:t>
              </a: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的物体，以下几种说法中哪一种是正确的：</a:t>
              </a:r>
              <a:endPara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   </a:t>
              </a: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切向加速度必不为零 </a:t>
              </a:r>
              <a:endPara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 </a:t>
              </a: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法向加速度必不为零 </a:t>
              </a:r>
              <a:r>
                <a:rPr lang="en-US" altLang="zh-CN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拐点处除外</a:t>
              </a:r>
              <a:r>
                <a:rPr lang="en-US" altLang="zh-CN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由于速度沿切线方向，法向分速度必为零，因此法向加速度必为零 </a:t>
              </a:r>
              <a:endPara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 </a:t>
              </a:r>
              <a:r>
                <a:rPr lang="en-US" altLang="zh-CN" sz="24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lang="zh-CN" altLang="en-US" sz="2400" dirty="0">
                  <a:solidFill>
                    <a:srgbClr val="3333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若物体作匀速率运动，其总加速度必为零 </a:t>
              </a:r>
              <a:endPara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57348" name="Object 4"/>
            <p:cNvGraphicFramePr>
              <a:graphicFrameLocks noChangeAspect="1"/>
            </p:cNvGraphicFramePr>
            <p:nvPr/>
          </p:nvGraphicFramePr>
          <p:xfrm>
            <a:off x="2879" y="3445"/>
            <a:ext cx="166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3" name="" r:id="rId1" imgW="114300" imgH="177800" progId="Equation.DSMT4">
                    <p:embed/>
                  </p:oleObj>
                </mc:Choice>
                <mc:Fallback>
                  <p:oleObj name="" r:id="rId1" imgW="114300" imgH="177800" progId="Equation.DSMT4">
                    <p:embed/>
                    <p:pic>
                      <p:nvPicPr>
                        <p:cNvPr id="0" name="图片 328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879" y="3445"/>
                          <a:ext cx="166" cy="2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350" name="Group 6"/>
          <p:cNvGrpSpPr/>
          <p:nvPr/>
        </p:nvGrpSpPr>
        <p:grpSpPr>
          <a:xfrm>
            <a:off x="306705" y="84455"/>
            <a:ext cx="1676400" cy="838200"/>
            <a:chOff x="192" y="384"/>
            <a:chExt cx="1056" cy="528"/>
          </a:xfrm>
        </p:grpSpPr>
        <p:sp>
          <p:nvSpPr>
            <p:cNvPr id="57351" name="AutoShape 7"/>
            <p:cNvSpPr/>
            <p:nvPr/>
          </p:nvSpPr>
          <p:spPr>
            <a:xfrm>
              <a:off x="192" y="384"/>
              <a:ext cx="960" cy="528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13499999" algn="ctr" rotWithShape="0">
                <a:schemeClr val="tx2"/>
              </a:outerShdw>
            </a:effectLst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52" name="Text Box 8"/>
            <p:cNvSpPr txBox="1"/>
            <p:nvPr/>
          </p:nvSpPr>
          <p:spPr>
            <a:xfrm>
              <a:off x="336" y="480"/>
              <a:ext cx="912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600" b="1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练习</a:t>
              </a:r>
              <a:endPara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" y="4664075"/>
            <a:ext cx="8880475" cy="815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文本框 126977"/>
          <p:cNvSpPr txBox="1"/>
          <p:nvPr/>
        </p:nvSpPr>
        <p:spPr>
          <a:xfrm>
            <a:off x="301625" y="708025"/>
            <a:ext cx="6345238" cy="138303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eaLnBrk="0" hangingPunct="0">
              <a:lnSpc>
                <a:spcPct val="140000"/>
              </a:lnSpc>
              <a:buClr>
                <a:srgbClr val="000000"/>
              </a:buClr>
            </a:pPr>
            <a:r>
              <a:rPr lang="zh-CN" altLang="en-US" sz="3200" b="1" noProof="1" dirty="0">
                <a:solidFill>
                  <a:srgbClr val="A5002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ea"/>
              </a:rPr>
              <a:t>一、圆周运动的角量描述</a:t>
            </a:r>
            <a:endParaRPr lang="zh-CN" altLang="en-US" sz="3200" b="1" noProof="1" dirty="0">
              <a:solidFill>
                <a:srgbClr val="A5002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pPr eaLnBrk="0" hangingPunct="0">
              <a:lnSpc>
                <a:spcPct val="140000"/>
              </a:lnSpc>
              <a:buClr>
                <a:srgbClr val="000000"/>
              </a:buClr>
            </a:pPr>
            <a:r>
              <a:rPr lang="zh-CN" altLang="en-US" b="1" noProof="1" dirty="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    </a:t>
            </a:r>
            <a:endParaRPr lang="zh-CN" altLang="en-US" b="1" noProof="1" dirty="0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6" name="矩形 126987"/>
          <p:cNvSpPr/>
          <p:nvPr/>
        </p:nvSpPr>
        <p:spPr>
          <a:xfrm>
            <a:off x="2232025" y="233363"/>
            <a:ext cx="477043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1-3 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圆周运动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7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grpSp>
        <p:nvGrpSpPr>
          <p:cNvPr id="128003" name="组合 128002"/>
          <p:cNvGrpSpPr/>
          <p:nvPr/>
        </p:nvGrpSpPr>
        <p:grpSpPr>
          <a:xfrm>
            <a:off x="5961063" y="858838"/>
            <a:ext cx="2925762" cy="2295525"/>
            <a:chOff x="3362" y="459"/>
            <a:chExt cx="1843" cy="1446"/>
          </a:xfrm>
        </p:grpSpPr>
        <p:sp>
          <p:nvSpPr>
            <p:cNvPr id="56323" name="椭圆 128003"/>
            <p:cNvSpPr/>
            <p:nvPr/>
          </p:nvSpPr>
          <p:spPr>
            <a:xfrm>
              <a:off x="3362" y="573"/>
              <a:ext cx="1332" cy="1332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24" name="直接连接符 128004"/>
            <p:cNvSpPr/>
            <p:nvPr/>
          </p:nvSpPr>
          <p:spPr>
            <a:xfrm>
              <a:off x="4014" y="1253"/>
              <a:ext cx="119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25" name="文本框 128005"/>
            <p:cNvSpPr txBox="1"/>
            <p:nvPr/>
          </p:nvSpPr>
          <p:spPr>
            <a:xfrm>
              <a:off x="3759" y="1168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4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26" name="直接连接符 128006"/>
            <p:cNvSpPr/>
            <p:nvPr/>
          </p:nvSpPr>
          <p:spPr>
            <a:xfrm flipV="1">
              <a:off x="4014" y="941"/>
              <a:ext cx="595" cy="312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27" name="直接连接符 128007"/>
            <p:cNvSpPr/>
            <p:nvPr/>
          </p:nvSpPr>
          <p:spPr>
            <a:xfrm flipV="1">
              <a:off x="4014" y="686"/>
              <a:ext cx="369" cy="538"/>
            </a:xfrm>
            <a:prstGeom prst="line">
              <a:avLst/>
            </a:prstGeom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28" name="椭圆 128008"/>
            <p:cNvSpPr/>
            <p:nvPr/>
          </p:nvSpPr>
          <p:spPr>
            <a:xfrm>
              <a:off x="3986" y="1224"/>
              <a:ext cx="56" cy="56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29" name="任意多边形 128009"/>
            <p:cNvSpPr/>
            <p:nvPr/>
          </p:nvSpPr>
          <p:spPr>
            <a:xfrm>
              <a:off x="4212" y="1139"/>
              <a:ext cx="34" cy="114"/>
            </a:xfrm>
            <a:custGeom>
              <a:avLst/>
              <a:gdLst/>
              <a:ahLst/>
              <a:cxnLst/>
              <a:pathLst>
                <a:path w="34" h="114">
                  <a:moveTo>
                    <a:pt x="29" y="114"/>
                  </a:moveTo>
                  <a:cubicBezTo>
                    <a:pt x="31" y="95"/>
                    <a:pt x="34" y="76"/>
                    <a:pt x="29" y="57"/>
                  </a:cubicBezTo>
                  <a:cubicBezTo>
                    <a:pt x="24" y="38"/>
                    <a:pt x="12" y="19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330" name="矩形 128010"/>
            <p:cNvSpPr/>
            <p:nvPr/>
          </p:nvSpPr>
          <p:spPr>
            <a:xfrm>
              <a:off x="4184" y="1054"/>
              <a:ext cx="227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l-GR" altLang="zh-CN" sz="1600" b="1" dirty="0">
                  <a:solidFill>
                    <a:srgbClr val="0000FF"/>
                  </a:solidFill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rPr>
                <a:t></a:t>
              </a:r>
              <a:r>
                <a:rPr lang="en-US" altLang="zh-CN" sz="1600" b="1" baseline="-25000">
                  <a:solidFill>
                    <a:srgbClr val="0000FF"/>
                  </a:solidFill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endParaRPr lang="en-US" altLang="zh-CN" sz="1600" b="1">
                <a:solidFill>
                  <a:srgbClr val="0000FF"/>
                </a:solidFill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331" name="任意多边形 128011"/>
            <p:cNvSpPr/>
            <p:nvPr/>
          </p:nvSpPr>
          <p:spPr>
            <a:xfrm>
              <a:off x="4212" y="941"/>
              <a:ext cx="199" cy="312"/>
            </a:xfrm>
            <a:custGeom>
              <a:avLst/>
              <a:gdLst/>
              <a:ahLst/>
              <a:cxnLst/>
              <a:pathLst>
                <a:path w="199" h="312">
                  <a:moveTo>
                    <a:pt x="199" y="312"/>
                  </a:moveTo>
                  <a:cubicBezTo>
                    <a:pt x="187" y="253"/>
                    <a:pt x="175" y="194"/>
                    <a:pt x="142" y="142"/>
                  </a:cubicBezTo>
                  <a:cubicBezTo>
                    <a:pt x="109" y="90"/>
                    <a:pt x="54" y="45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332" name="矩形 128012"/>
            <p:cNvSpPr/>
            <p:nvPr/>
          </p:nvSpPr>
          <p:spPr>
            <a:xfrm>
              <a:off x="4354" y="1054"/>
              <a:ext cx="227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l-GR" altLang="zh-CN" sz="1600" b="1" dirty="0">
                  <a:solidFill>
                    <a:srgbClr val="0000FF"/>
                  </a:solidFill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rPr>
                <a:t></a:t>
              </a:r>
              <a:r>
                <a:rPr lang="en-US" altLang="zh-CN" sz="1600" b="1" baseline="-25000">
                  <a:solidFill>
                    <a:srgbClr val="0000FF"/>
                  </a:solidFill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lang="en-US" altLang="zh-CN" sz="1600" b="1">
                <a:solidFill>
                  <a:srgbClr val="0000FF"/>
                </a:solidFill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333" name="矩形 128013"/>
            <p:cNvSpPr/>
            <p:nvPr/>
          </p:nvSpPr>
          <p:spPr>
            <a:xfrm>
              <a:off x="4269" y="771"/>
              <a:ext cx="26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l-GR" altLang="zh-CN" sz="1600" b="1" dirty="0">
                  <a:solidFill>
                    <a:srgbClr val="0000FF"/>
                  </a:solidFill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rPr>
                <a:t></a:t>
              </a:r>
              <a:endParaRPr lang="en-US" altLang="zh-CN" sz="1600" b="1">
                <a:solidFill>
                  <a:srgbClr val="0000FF"/>
                </a:solidFill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6334" name="任意多边形 128014"/>
            <p:cNvSpPr/>
            <p:nvPr/>
          </p:nvSpPr>
          <p:spPr>
            <a:xfrm>
              <a:off x="4269" y="856"/>
              <a:ext cx="170" cy="170"/>
            </a:xfrm>
            <a:custGeom>
              <a:avLst/>
              <a:gdLst/>
              <a:ahLst/>
              <a:cxnLst/>
              <a:pathLst>
                <a:path w="198" h="170">
                  <a:moveTo>
                    <a:pt x="198" y="170"/>
                  </a:moveTo>
                  <a:cubicBezTo>
                    <a:pt x="172" y="141"/>
                    <a:pt x="146" y="113"/>
                    <a:pt x="113" y="85"/>
                  </a:cubicBezTo>
                  <a:cubicBezTo>
                    <a:pt x="80" y="57"/>
                    <a:pt x="40" y="28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335" name="矩形 128015"/>
            <p:cNvSpPr/>
            <p:nvPr/>
          </p:nvSpPr>
          <p:spPr>
            <a:xfrm>
              <a:off x="4609" y="771"/>
              <a:ext cx="24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800" b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 b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36" name="矩形 128016"/>
            <p:cNvSpPr/>
            <p:nvPr/>
          </p:nvSpPr>
          <p:spPr>
            <a:xfrm>
              <a:off x="4326" y="459"/>
              <a:ext cx="24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1800" b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 b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37" name="任意多边形 128017"/>
            <p:cNvSpPr/>
            <p:nvPr/>
          </p:nvSpPr>
          <p:spPr>
            <a:xfrm>
              <a:off x="4496" y="487"/>
              <a:ext cx="312" cy="368"/>
            </a:xfrm>
            <a:custGeom>
              <a:avLst/>
              <a:gdLst/>
              <a:ahLst/>
              <a:cxnLst/>
              <a:pathLst>
                <a:path w="255" h="368">
                  <a:moveTo>
                    <a:pt x="255" y="368"/>
                  </a:moveTo>
                  <a:cubicBezTo>
                    <a:pt x="233" y="299"/>
                    <a:pt x="212" y="231"/>
                    <a:pt x="170" y="170"/>
                  </a:cubicBezTo>
                  <a:cubicBezTo>
                    <a:pt x="128" y="109"/>
                    <a:pt x="64" y="54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28019" name="组合 128018"/>
          <p:cNvGrpSpPr/>
          <p:nvPr/>
        </p:nvGrpSpPr>
        <p:grpSpPr>
          <a:xfrm>
            <a:off x="523875" y="1581150"/>
            <a:ext cx="2944813" cy="522288"/>
            <a:chOff x="576" y="1270"/>
            <a:chExt cx="1994" cy="398"/>
          </a:xfrm>
        </p:grpSpPr>
        <p:graphicFrame>
          <p:nvGraphicFramePr>
            <p:cNvPr id="56339" name="对象 128019"/>
            <p:cNvGraphicFramePr/>
            <p:nvPr/>
          </p:nvGraphicFramePr>
          <p:xfrm>
            <a:off x="1512" y="1291"/>
            <a:ext cx="1058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8" name="" r:id="rId1" imgW="545465" imgH="203200" progId="Equation.3">
                    <p:embed/>
                  </p:oleObj>
                </mc:Choice>
                <mc:Fallback>
                  <p:oleObj name="" r:id="rId1" imgW="545465" imgH="203200" progId="Equation.3">
                    <p:embed/>
                    <p:pic>
                      <p:nvPicPr>
                        <p:cNvPr id="0" name="图片 330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12" y="1291"/>
                          <a:ext cx="1058" cy="3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40" name="矩形 128020"/>
            <p:cNvSpPr/>
            <p:nvPr/>
          </p:nvSpPr>
          <p:spPr>
            <a:xfrm>
              <a:off x="576" y="1270"/>
              <a:ext cx="910" cy="3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角位置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8022" name="组合 128021"/>
          <p:cNvGrpSpPr/>
          <p:nvPr/>
        </p:nvGrpSpPr>
        <p:grpSpPr>
          <a:xfrm>
            <a:off x="472758" y="2534920"/>
            <a:ext cx="3328987" cy="531813"/>
            <a:chOff x="624" y="1661"/>
            <a:chExt cx="2112" cy="335"/>
          </a:xfrm>
        </p:grpSpPr>
        <p:graphicFrame>
          <p:nvGraphicFramePr>
            <p:cNvPr id="56342" name="对象 128022"/>
            <p:cNvGraphicFramePr/>
            <p:nvPr/>
          </p:nvGraphicFramePr>
          <p:xfrm>
            <a:off x="1536" y="1680"/>
            <a:ext cx="1200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9" name="" r:id="rId3" imgW="798830" imgH="215900" progId="Equation.3">
                    <p:embed/>
                  </p:oleObj>
                </mc:Choice>
                <mc:Fallback>
                  <p:oleObj name="" r:id="rId3" imgW="798830" imgH="215900" progId="Equation.3">
                    <p:embed/>
                    <p:pic>
                      <p:nvPicPr>
                        <p:cNvPr id="0" name="图片 330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536" y="1680"/>
                          <a:ext cx="1200" cy="3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43" name="矩形 128023"/>
            <p:cNvSpPr/>
            <p:nvPr/>
          </p:nvSpPr>
          <p:spPr>
            <a:xfrm>
              <a:off x="624" y="1661"/>
              <a:ext cx="98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b="1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*</a:t>
              </a:r>
              <a:r>
                <a:rPr lang="zh-CN" altLang="en-US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角位移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3515" name="矩形 128027"/>
          <p:cNvSpPr/>
          <p:nvPr/>
        </p:nvSpPr>
        <p:spPr>
          <a:xfrm>
            <a:off x="590233" y="3943033"/>
            <a:ext cx="1255712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角速度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517" name="文本框 128029"/>
          <p:cNvSpPr txBox="1"/>
          <p:nvPr/>
        </p:nvSpPr>
        <p:spPr>
          <a:xfrm>
            <a:off x="582930" y="5438775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角加速度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329180" y="3813810"/>
          <a:ext cx="24288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" r:id="rId5" imgW="1117600" imgH="393700" progId="Equation.KSEE3">
                  <p:embed/>
                </p:oleObj>
              </mc:Choice>
              <mc:Fallback>
                <p:oleObj name="" r:id="rId5" imgW="1117600" imgH="393700" progId="Equation.KSEE3">
                  <p:embed/>
                  <p:pic>
                    <p:nvPicPr>
                      <p:cNvPr id="0" name="图片 330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9180" y="3813810"/>
                        <a:ext cx="2428875" cy="77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128020"/>
          <p:cNvSpPr/>
          <p:nvPr/>
        </p:nvSpPr>
        <p:spPr>
          <a:xfrm>
            <a:off x="3713163" y="1550988"/>
            <a:ext cx="164782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单位：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rad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128020"/>
          <p:cNvSpPr/>
          <p:nvPr/>
        </p:nvSpPr>
        <p:spPr>
          <a:xfrm>
            <a:off x="5170488" y="3939223"/>
            <a:ext cx="185039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单位：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rad/s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矩形 128020"/>
          <p:cNvSpPr/>
          <p:nvPr/>
        </p:nvSpPr>
        <p:spPr>
          <a:xfrm>
            <a:off x="5150168" y="5438458"/>
            <a:ext cx="194945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单位：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rad/s</a:t>
            </a:r>
            <a:r>
              <a:rPr lang="en-US" altLang="zh-CN" sz="2400" b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400" b="1" baseline="30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128030"/>
          <p:cNvGraphicFramePr/>
          <p:nvPr/>
        </p:nvGraphicFramePr>
        <p:xfrm>
          <a:off x="2611755" y="5290820"/>
          <a:ext cx="2324100" cy="814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" r:id="rId7" imgW="939800" imgH="419100" progId="Equation.3">
                  <p:embed/>
                </p:oleObj>
              </mc:Choice>
              <mc:Fallback>
                <p:oleObj name="" r:id="rId7" imgW="939800" imgH="419100" progId="Equation.3">
                  <p:embed/>
                  <p:pic>
                    <p:nvPicPr>
                      <p:cNvPr id="0" name="图片 330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1755" y="5290820"/>
                        <a:ext cx="2324100" cy="814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978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>
                                            <p:txEl>
                                              <p:charRg st="16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978">
                                            <p:txEl>
                                              <p:charRg st="16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8" grpId="0" build="p"/>
      <p:bldP spid="63515" grpId="0"/>
      <p:bldP spid="63517" grpId="0"/>
      <p:bldP spid="10" grpId="0"/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文本框 129025"/>
          <p:cNvSpPr txBox="1"/>
          <p:nvPr/>
        </p:nvSpPr>
        <p:spPr>
          <a:xfrm>
            <a:off x="206375" y="2454275"/>
            <a:ext cx="516890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匀角加速圆周运动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是恒量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aphicFrame>
        <p:nvGraphicFramePr>
          <p:cNvPr id="129027" name="对象 129026"/>
          <p:cNvGraphicFramePr/>
          <p:nvPr/>
        </p:nvGraphicFramePr>
        <p:xfrm>
          <a:off x="2139950" y="3038475"/>
          <a:ext cx="217646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" r:id="rId1" imgW="749300" imgH="228600" progId="Equation.3">
                  <p:embed/>
                </p:oleObj>
              </mc:Choice>
              <mc:Fallback>
                <p:oleObj name="" r:id="rId1" imgW="749300" imgH="228600" progId="Equation.3">
                  <p:embed/>
                  <p:pic>
                    <p:nvPicPr>
                      <p:cNvPr id="0" name="图片 33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39950" y="3038475"/>
                        <a:ext cx="2176463" cy="579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8" name="对象 129027"/>
          <p:cNvGraphicFramePr/>
          <p:nvPr/>
        </p:nvGraphicFramePr>
        <p:xfrm>
          <a:off x="1606550" y="3670300"/>
          <a:ext cx="29273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" r:id="rId3" imgW="1218565" imgH="393700" progId="Equation.3">
                  <p:embed/>
                </p:oleObj>
              </mc:Choice>
              <mc:Fallback>
                <p:oleObj name="" r:id="rId3" imgW="1218565" imgH="393700" progId="Equation.3">
                  <p:embed/>
                  <p:pic>
                    <p:nvPicPr>
                      <p:cNvPr id="0" name="图片 33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6550" y="3670300"/>
                        <a:ext cx="2927350" cy="792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对象 129028"/>
          <p:cNvGraphicFramePr/>
          <p:nvPr/>
        </p:nvGraphicFramePr>
        <p:xfrm>
          <a:off x="1295400" y="4567238"/>
          <a:ext cx="36115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" r:id="rId5" imgW="1345565" imgH="241300" progId="Equation.3">
                  <p:embed/>
                </p:oleObj>
              </mc:Choice>
              <mc:Fallback>
                <p:oleObj name="" r:id="rId5" imgW="1345565" imgH="241300" progId="Equation.3">
                  <p:embed/>
                  <p:pic>
                    <p:nvPicPr>
                      <p:cNvPr id="0" name="图片 33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5400" y="4567238"/>
                        <a:ext cx="3611563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对象 129030"/>
          <p:cNvGraphicFramePr/>
          <p:nvPr/>
        </p:nvGraphicFramePr>
        <p:xfrm>
          <a:off x="1958658" y="5849620"/>
          <a:ext cx="25511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" r:id="rId7" imgW="926465" imgH="330200" progId="Equation.3">
                  <p:embed/>
                </p:oleObj>
              </mc:Choice>
              <mc:Fallback>
                <p:oleObj name="" r:id="rId7" imgW="926465" imgH="330200" progId="Equation.3">
                  <p:embed/>
                  <p:pic>
                    <p:nvPicPr>
                      <p:cNvPr id="0" name="图片 33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58658" y="5849620"/>
                        <a:ext cx="2551112" cy="8382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accent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文本框 129032"/>
          <p:cNvSpPr txBox="1"/>
          <p:nvPr/>
        </p:nvSpPr>
        <p:spPr>
          <a:xfrm>
            <a:off x="255588" y="5170170"/>
            <a:ext cx="28194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3)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一般圆周运动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53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8032" name="文本框 128031"/>
          <p:cNvSpPr txBox="1"/>
          <p:nvPr/>
        </p:nvSpPr>
        <p:spPr>
          <a:xfrm>
            <a:off x="255588" y="806450"/>
            <a:ext cx="467995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）匀速圆周运动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 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是恒量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7360" name="对象 128037"/>
          <p:cNvGraphicFramePr/>
          <p:nvPr/>
        </p:nvGraphicFramePr>
        <p:xfrm>
          <a:off x="2146300" y="1602105"/>
          <a:ext cx="1987550" cy="579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" r:id="rId9" imgW="723900" imgH="228600" progId="Equation.3">
                  <p:embed/>
                </p:oleObj>
              </mc:Choice>
              <mc:Fallback>
                <p:oleObj name="" r:id="rId9" imgW="723900" imgH="228600" progId="Equation.3">
                  <p:embed/>
                  <p:pic>
                    <p:nvPicPr>
                      <p:cNvPr id="0" name="图片 33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6300" y="1602105"/>
                        <a:ext cx="1987550" cy="5797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15913" y="215900"/>
            <a:ext cx="4679950" cy="5826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 用：</a:t>
            </a:r>
            <a:endParaRPr lang="zh-CN" altLang="en-US" sz="3200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1080" name="对象 131079"/>
          <p:cNvGraphicFramePr/>
          <p:nvPr/>
        </p:nvGraphicFramePr>
        <p:xfrm>
          <a:off x="5422265" y="4544060"/>
          <a:ext cx="3446780" cy="58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11" imgW="1282065" imgH="241300" progId="Equation.3">
                  <p:embed/>
                </p:oleObj>
              </mc:Choice>
              <mc:Fallback>
                <p:oleObj name="" r:id="rId11" imgW="1282065" imgH="241300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12">
                        <a:lum contras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5422265" y="4544060"/>
                        <a:ext cx="3446780" cy="589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84" name="对象 131083"/>
          <p:cNvGraphicFramePr/>
          <p:nvPr/>
        </p:nvGraphicFramePr>
        <p:xfrm>
          <a:off x="5516245" y="3582670"/>
          <a:ext cx="3258820" cy="949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13" imgW="1217930" imgH="405765" progId="Equation.3">
                  <p:embed/>
                </p:oleObj>
              </mc:Choice>
              <mc:Fallback>
                <p:oleObj name="" r:id="rId13" imgW="1217930" imgH="405765" progId="Equation.3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14">
                        <a:lum contras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5516245" y="3582670"/>
                        <a:ext cx="3258820" cy="9499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85" name="对象 131084"/>
          <p:cNvGraphicFramePr/>
          <p:nvPr/>
        </p:nvGraphicFramePr>
        <p:xfrm>
          <a:off x="5958840" y="3074035"/>
          <a:ext cx="1858645" cy="50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5" imgW="673100" imgH="228600" progId="Equation.3">
                  <p:embed/>
                </p:oleObj>
              </mc:Choice>
              <mc:Fallback>
                <p:oleObj name="" r:id="rId15" imgW="673100" imgH="228600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16">
                        <a:lum contras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5958840" y="3074035"/>
                        <a:ext cx="1858645" cy="508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31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31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/>
      <p:bldP spid="129033" grpId="0"/>
      <p:bldP spid="128032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0050" name="组合 130049"/>
          <p:cNvGrpSpPr/>
          <p:nvPr/>
        </p:nvGrpSpPr>
        <p:grpSpPr>
          <a:xfrm>
            <a:off x="5990908" y="3349625"/>
            <a:ext cx="457200" cy="1144588"/>
            <a:chOff x="3792" y="1536"/>
            <a:chExt cx="288" cy="912"/>
          </a:xfrm>
        </p:grpSpPr>
        <p:sp>
          <p:nvSpPr>
            <p:cNvPr id="58370" name="直接连接符 130050"/>
            <p:cNvSpPr/>
            <p:nvPr/>
          </p:nvSpPr>
          <p:spPr>
            <a:xfrm flipV="1">
              <a:off x="4080" y="1536"/>
              <a:ext cx="0" cy="91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1" name="文本框 130051"/>
            <p:cNvSpPr txBox="1"/>
            <p:nvPr/>
          </p:nvSpPr>
          <p:spPr>
            <a:xfrm>
              <a:off x="3792" y="1536"/>
              <a:ext cx="248" cy="3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eaLnBrk="0" hangingPunct="0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0053" name="组合 130052"/>
          <p:cNvGrpSpPr/>
          <p:nvPr/>
        </p:nvGrpSpPr>
        <p:grpSpPr>
          <a:xfrm>
            <a:off x="7514908" y="4341813"/>
            <a:ext cx="1106487" cy="487362"/>
            <a:chOff x="4752" y="2352"/>
            <a:chExt cx="697" cy="307"/>
          </a:xfrm>
        </p:grpSpPr>
        <p:sp>
          <p:nvSpPr>
            <p:cNvPr id="58373" name="直接连接符 130053"/>
            <p:cNvSpPr/>
            <p:nvPr/>
          </p:nvSpPr>
          <p:spPr>
            <a:xfrm flipV="1">
              <a:off x="4752" y="2352"/>
              <a:ext cx="528" cy="28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4" name="文本框 130054"/>
            <p:cNvSpPr txBox="1"/>
            <p:nvPr/>
          </p:nvSpPr>
          <p:spPr>
            <a:xfrm>
              <a:off x="5103" y="2371"/>
              <a:ext cx="34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en-US" altLang="zh-CN" sz="2400" b="1" i="1">
                  <a:solidFill>
                    <a:srgbClr val="FF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u</a:t>
              </a:r>
              <a:endParaRPr lang="en-US" altLang="zh-CN" sz="2400" b="1" i="1">
                <a:solidFill>
                  <a:srgbClr val="FF0000"/>
                </a:solidFill>
                <a:latin typeface="Symbol" panose="05050102010706020507" pitchFamily="18" charset="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0057" name="对象 130056"/>
          <p:cNvGraphicFramePr/>
          <p:nvPr/>
        </p:nvGraphicFramePr>
        <p:xfrm>
          <a:off x="1901190" y="4432300"/>
          <a:ext cx="80772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" r:id="rId1" imgW="304800" imgH="228600" progId="Equation.3">
                  <p:embed/>
                </p:oleObj>
              </mc:Choice>
              <mc:Fallback>
                <p:oleObj name="" r:id="rId1" imgW="304800" imgH="228600" progId="Equation.3">
                  <p:embed/>
                  <p:pic>
                    <p:nvPicPr>
                      <p:cNvPr id="0" name="图片 33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1190" y="4432300"/>
                        <a:ext cx="807720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8" name="对象 130057"/>
          <p:cNvGraphicFramePr/>
          <p:nvPr/>
        </p:nvGraphicFramePr>
        <p:xfrm>
          <a:off x="1893888" y="5359718"/>
          <a:ext cx="904875" cy="59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" r:id="rId3" imgW="279400" imgH="228600" progId="Equation.3">
                  <p:embed/>
                </p:oleObj>
              </mc:Choice>
              <mc:Fallback>
                <p:oleObj name="" r:id="rId3" imgW="279400" imgH="228600" progId="Equation.3">
                  <p:embed/>
                  <p:pic>
                    <p:nvPicPr>
                      <p:cNvPr id="0" name="图片 33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3888" y="5359718"/>
                        <a:ext cx="904875" cy="5962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0059" name="组合 130058"/>
          <p:cNvGrpSpPr/>
          <p:nvPr/>
        </p:nvGrpSpPr>
        <p:grpSpPr>
          <a:xfrm>
            <a:off x="5381308" y="4037013"/>
            <a:ext cx="2209800" cy="1066800"/>
            <a:chOff x="3408" y="2160"/>
            <a:chExt cx="1392" cy="672"/>
          </a:xfrm>
        </p:grpSpPr>
        <p:sp>
          <p:nvSpPr>
            <p:cNvPr id="58379" name="椭圆 130059"/>
            <p:cNvSpPr/>
            <p:nvPr/>
          </p:nvSpPr>
          <p:spPr>
            <a:xfrm>
              <a:off x="3408" y="2160"/>
              <a:ext cx="1392" cy="672"/>
            </a:xfrm>
            <a:prstGeom prst="ellipse">
              <a:avLst/>
            </a:pr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80" name="直接连接符 130060"/>
            <p:cNvSpPr/>
            <p:nvPr/>
          </p:nvSpPr>
          <p:spPr>
            <a:xfrm>
              <a:off x="4080" y="2448"/>
              <a:ext cx="672" cy="19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81" name="文本框 130061"/>
            <p:cNvSpPr txBox="1"/>
            <p:nvPr/>
          </p:nvSpPr>
          <p:spPr>
            <a:xfrm>
              <a:off x="4150" y="2523"/>
              <a:ext cx="20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382" name="椭圆 130062"/>
            <p:cNvSpPr/>
            <p:nvPr/>
          </p:nvSpPr>
          <p:spPr>
            <a:xfrm>
              <a:off x="4694" y="2614"/>
              <a:ext cx="90" cy="9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8383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29034" name="文本框 129033"/>
          <p:cNvSpPr txBox="1"/>
          <p:nvPr/>
        </p:nvSpPr>
        <p:spPr>
          <a:xfrm>
            <a:off x="287973" y="244475"/>
            <a:ext cx="52425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线量与角量的关系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圆周运动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9036" name="对象 129035"/>
          <p:cNvGraphicFramePr/>
          <p:nvPr/>
        </p:nvGraphicFramePr>
        <p:xfrm>
          <a:off x="2320925" y="1343025"/>
          <a:ext cx="148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5" imgW="621030" imgH="177800" progId="Equation.3">
                  <p:embed/>
                </p:oleObj>
              </mc:Choice>
              <mc:Fallback>
                <p:oleObj name="" r:id="rId5" imgW="621030" imgH="1778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0925" y="1343025"/>
                        <a:ext cx="14859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7" name="对象 129036"/>
          <p:cNvGraphicFramePr/>
          <p:nvPr/>
        </p:nvGraphicFramePr>
        <p:xfrm>
          <a:off x="3110230" y="2564130"/>
          <a:ext cx="144208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495300" imgH="177165" progId="Equation.3">
                  <p:embed/>
                </p:oleObj>
              </mc:Choice>
              <mc:Fallback>
                <p:oleObj name="" r:id="rId7" imgW="495300" imgH="1771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0230" y="2564130"/>
                        <a:ext cx="1442085" cy="534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50" name="组合 60449"/>
          <p:cNvGrpSpPr/>
          <p:nvPr/>
        </p:nvGrpSpPr>
        <p:grpSpPr>
          <a:xfrm>
            <a:off x="5818188" y="546100"/>
            <a:ext cx="2925762" cy="2386013"/>
            <a:chOff x="3917" y="204"/>
            <a:chExt cx="1843" cy="1503"/>
          </a:xfrm>
        </p:grpSpPr>
        <p:sp>
          <p:nvSpPr>
            <p:cNvPr id="58389" name="矩形 128016"/>
            <p:cNvSpPr/>
            <p:nvPr/>
          </p:nvSpPr>
          <p:spPr>
            <a:xfrm>
              <a:off x="4864" y="204"/>
              <a:ext cx="25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sz="2000" b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8390" name="组合 60448"/>
            <p:cNvGrpSpPr/>
            <p:nvPr/>
          </p:nvGrpSpPr>
          <p:grpSpPr>
            <a:xfrm>
              <a:off x="3917" y="289"/>
              <a:ext cx="1843" cy="1418"/>
              <a:chOff x="3917" y="289"/>
              <a:chExt cx="1843" cy="1418"/>
            </a:xfrm>
          </p:grpSpPr>
          <p:sp>
            <p:nvSpPr>
              <p:cNvPr id="58391" name="椭圆 128003"/>
              <p:cNvSpPr/>
              <p:nvPr/>
            </p:nvSpPr>
            <p:spPr>
              <a:xfrm>
                <a:off x="3917" y="375"/>
                <a:ext cx="1332" cy="1332"/>
              </a:xfrm>
              <a:prstGeom prst="ellips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392" name="直接连接符 128004"/>
              <p:cNvSpPr/>
              <p:nvPr/>
            </p:nvSpPr>
            <p:spPr>
              <a:xfrm>
                <a:off x="4569" y="1055"/>
                <a:ext cx="1191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/>
              <a:p>
                <a:endPara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393" name="文本框 128005"/>
              <p:cNvSpPr txBox="1"/>
              <p:nvPr/>
            </p:nvSpPr>
            <p:spPr>
              <a:xfrm>
                <a:off x="4314" y="970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400" b="1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394" name="直接连接符 128006"/>
              <p:cNvSpPr/>
              <p:nvPr/>
            </p:nvSpPr>
            <p:spPr>
              <a:xfrm flipV="1">
                <a:off x="4569" y="743"/>
                <a:ext cx="595" cy="312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rot="10800000" anchor="t"/>
              <a:p>
                <a:endPara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395" name="直接连接符 128007"/>
              <p:cNvSpPr/>
              <p:nvPr/>
            </p:nvSpPr>
            <p:spPr>
              <a:xfrm flipV="1">
                <a:off x="4569" y="488"/>
                <a:ext cx="369" cy="538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rot="10800000" anchor="t"/>
              <a:p>
                <a:endPara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396" name="椭圆 128008"/>
              <p:cNvSpPr/>
              <p:nvPr/>
            </p:nvSpPr>
            <p:spPr>
              <a:xfrm>
                <a:off x="4541" y="1026"/>
                <a:ext cx="56" cy="56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397" name="矩形 128013"/>
              <p:cNvSpPr/>
              <p:nvPr/>
            </p:nvSpPr>
            <p:spPr>
              <a:xfrm>
                <a:off x="4723" y="658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0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d</a:t>
                </a:r>
                <a:r>
                  <a:rPr lang="el-GR" altLang="zh-CN" sz="2000" b="1" dirty="0">
                    <a:solidFill>
                      <a:srgbClr val="0000FF"/>
                    </a:solidFill>
                    <a:latin typeface="Symbol" panose="05050102010706020507" pitchFamily="18" charset="2"/>
                    <a:ea typeface="宋体" panose="02010600030101010101" pitchFamily="2" charset="-122"/>
                    <a:sym typeface="Symbol" panose="05050102010706020507" pitchFamily="18" charset="2"/>
                  </a:rPr>
                  <a:t></a:t>
                </a:r>
                <a:endParaRPr lang="en-US" altLang="zh-CN" sz="2000" b="1">
                  <a:solidFill>
                    <a:srgbClr val="0000FF"/>
                  </a:solidFill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8398" name="任意多边形 128014"/>
              <p:cNvSpPr/>
              <p:nvPr/>
            </p:nvSpPr>
            <p:spPr>
              <a:xfrm>
                <a:off x="4723" y="799"/>
                <a:ext cx="113" cy="114"/>
              </a:xfrm>
              <a:custGeom>
                <a:avLst/>
                <a:gdLst/>
                <a:ahLst/>
                <a:cxnLst/>
                <a:pathLst>
                  <a:path w="198" h="170">
                    <a:moveTo>
                      <a:pt x="198" y="170"/>
                    </a:moveTo>
                    <a:cubicBezTo>
                      <a:pt x="172" y="141"/>
                      <a:pt x="146" y="113"/>
                      <a:pt x="113" y="85"/>
                    </a:cubicBezTo>
                    <a:cubicBezTo>
                      <a:pt x="80" y="57"/>
                      <a:pt x="40" y="28"/>
                      <a:pt x="0" y="0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8399" name="矩形 128015"/>
              <p:cNvSpPr/>
              <p:nvPr/>
            </p:nvSpPr>
            <p:spPr>
              <a:xfrm>
                <a:off x="5203" y="578"/>
                <a:ext cx="257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0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000" b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400" name="任意多边形 128017"/>
              <p:cNvSpPr/>
              <p:nvPr/>
            </p:nvSpPr>
            <p:spPr>
              <a:xfrm>
                <a:off x="5051" y="289"/>
                <a:ext cx="312" cy="368"/>
              </a:xfrm>
              <a:custGeom>
                <a:avLst/>
                <a:gdLst/>
                <a:ahLst/>
                <a:cxnLst/>
                <a:pathLst>
                  <a:path w="255" h="368">
                    <a:moveTo>
                      <a:pt x="255" y="368"/>
                    </a:moveTo>
                    <a:cubicBezTo>
                      <a:pt x="233" y="299"/>
                      <a:pt x="212" y="231"/>
                      <a:pt x="170" y="170"/>
                    </a:cubicBezTo>
                    <a:cubicBezTo>
                      <a:pt x="128" y="109"/>
                      <a:pt x="64" y="54"/>
                      <a:pt x="0" y="0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8401" name="矩形 128013"/>
              <p:cNvSpPr/>
              <p:nvPr/>
            </p:nvSpPr>
            <p:spPr>
              <a:xfrm>
                <a:off x="5034" y="402"/>
                <a:ext cx="29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400" b="1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ds</a:t>
                </a:r>
                <a:endParaRPr lang="en-US" altLang="zh-CN" sz="2400" b="1">
                  <a:solidFill>
                    <a:srgbClr val="FF0000"/>
                  </a:solidFill>
                  <a:latin typeface="Symbol" panose="05050102010706020507" pitchFamily="18" charset="2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8402" name="文本框 60447"/>
              <p:cNvSpPr txBox="1"/>
              <p:nvPr/>
            </p:nvSpPr>
            <p:spPr>
              <a:xfrm>
                <a:off x="4496" y="572"/>
                <a:ext cx="253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39738" y="2587308"/>
            <a:ext cx="2773362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速度与角速度：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038" y="3678238"/>
            <a:ext cx="3846512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线加速度与角加速度：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754154" y="4491514"/>
          <a:ext cx="619125" cy="512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9" imgW="254000" imgH="203200" progId="Equation.3">
                  <p:embed/>
                </p:oleObj>
              </mc:Choice>
              <mc:Fallback>
                <p:oleObj name="" r:id="rId9" imgW="254000" imgH="203200" progId="Equation.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54154" y="4491514"/>
                        <a:ext cx="619125" cy="512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2710180" y="5337017"/>
          <a:ext cx="974090" cy="59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1" imgW="316865" imgH="203200" progId="Equation.3">
                  <p:embed/>
                </p:oleObj>
              </mc:Choice>
              <mc:Fallback>
                <p:oleObj name="" r:id="rId11" imgW="316865" imgH="20320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10180" y="5337017"/>
                        <a:ext cx="974090" cy="592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4" grpId="0"/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532813" y="6308725"/>
            <a:ext cx="611187" cy="341313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i="0" u="none" kern="1200" baseline="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</a:rPr>
            </a:fld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7350" name="Group 6"/>
          <p:cNvGrpSpPr/>
          <p:nvPr/>
        </p:nvGrpSpPr>
        <p:grpSpPr>
          <a:xfrm>
            <a:off x="306705" y="262255"/>
            <a:ext cx="1676400" cy="838200"/>
            <a:chOff x="192" y="384"/>
            <a:chExt cx="1056" cy="528"/>
          </a:xfrm>
        </p:grpSpPr>
        <p:sp>
          <p:nvSpPr>
            <p:cNvPr id="57351" name="AutoShape 7"/>
            <p:cNvSpPr/>
            <p:nvPr/>
          </p:nvSpPr>
          <p:spPr>
            <a:xfrm>
              <a:off x="192" y="384"/>
              <a:ext cx="960" cy="528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13499999" algn="ctr" rotWithShape="0">
                <a:schemeClr val="tx2"/>
              </a:outerShdw>
            </a:effectLst>
          </p:spPr>
          <p:txBody>
            <a:bodyPr wrap="none" anchor="ctr"/>
            <a:p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352" name="Text Box 8"/>
            <p:cNvSpPr txBox="1"/>
            <p:nvPr/>
          </p:nvSpPr>
          <p:spPr>
            <a:xfrm>
              <a:off x="336" y="480"/>
              <a:ext cx="912" cy="4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600" b="1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练习</a:t>
              </a:r>
              <a:endParaRPr lang="zh-CN" altLang="en-US" sz="3600" b="1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31115" y="1416050"/>
            <a:ext cx="9081135" cy="939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" y="3934460"/>
            <a:ext cx="8601075" cy="12407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657" t="1123" r="-881" b="681"/>
          <a:stretch>
            <a:fillRect/>
          </a:stretch>
        </p:blipFill>
        <p:spPr>
          <a:xfrm>
            <a:off x="226695" y="739775"/>
            <a:ext cx="8717280" cy="5644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0250" y="94615"/>
            <a:ext cx="3638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打不湿的书包</a:t>
            </a:r>
            <a:r>
              <a:rPr lang="en-US" altLang="zh-CN" sz="3200" b="1">
                <a:solidFill>
                  <a:srgbClr val="FF0000"/>
                </a:solidFill>
              </a:rPr>
              <a:t> 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文本框 136193"/>
          <p:cNvSpPr txBox="1"/>
          <p:nvPr/>
        </p:nvSpPr>
        <p:spPr>
          <a:xfrm>
            <a:off x="2276475" y="53975"/>
            <a:ext cx="3509963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1.4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相对运动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6195" name="文本框 136194"/>
          <p:cNvSpPr txBox="1"/>
          <p:nvPr/>
        </p:nvSpPr>
        <p:spPr>
          <a:xfrm>
            <a:off x="341313" y="595313"/>
            <a:ext cx="7966075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一、运动描述的相对性</a:t>
            </a:r>
            <a:endParaRPr lang="zh-CN" altLang="en-US" sz="3200" b="1" dirty="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问题的产生：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由于选取不同的参考系，对同一物体运动的描述就会不同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 b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举例：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无风的雨天，地面上的人和行驶车上的人看雨滴运动的方向不一样！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822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63536" name="Text Box 1125"/>
          <p:cNvSpPr txBox="1"/>
          <p:nvPr/>
        </p:nvSpPr>
        <p:spPr>
          <a:xfrm>
            <a:off x="387350" y="5946775"/>
            <a:ext cx="8145463" cy="854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>
              <a:spcBef>
                <a:spcPct val="3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关键问题：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有相对运动的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两个参考系中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同一运动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质点的位矢、速度、加速度之间的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关系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136199"/>
          <p:cNvGrpSpPr/>
          <p:nvPr/>
        </p:nvGrpSpPr>
        <p:grpSpPr>
          <a:xfrm rot="0">
            <a:off x="1916430" y="4990465"/>
            <a:ext cx="4635500" cy="60325"/>
            <a:chOff x="385" y="2188"/>
            <a:chExt cx="4394" cy="57"/>
          </a:xfrm>
        </p:grpSpPr>
        <p:sp>
          <p:nvSpPr>
            <p:cNvPr id="3" name="矩形 136200"/>
            <p:cNvSpPr/>
            <p:nvPr/>
          </p:nvSpPr>
          <p:spPr>
            <a:xfrm>
              <a:off x="385" y="2188"/>
              <a:ext cx="4394" cy="57"/>
            </a:xfrm>
            <a:prstGeom prst="rect">
              <a:avLst/>
            </a:prstGeom>
            <a:pattFill prst="ltUpDiag">
              <a:fgClr>
                <a:schemeClr val="tx2"/>
              </a:fgClr>
              <a:bgClr>
                <a:schemeClr val="bg1"/>
              </a:bgClr>
            </a:pattFill>
            <a:ln w="9525">
              <a:noFill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直接连接符 136201"/>
            <p:cNvSpPr/>
            <p:nvPr/>
          </p:nvSpPr>
          <p:spPr>
            <a:xfrm>
              <a:off x="385" y="2188"/>
              <a:ext cx="4366" cy="0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139950" y="4090670"/>
            <a:ext cx="1710690" cy="879475"/>
            <a:chOff x="3580" y="3852"/>
            <a:chExt cx="2694" cy="1385"/>
          </a:xfrm>
        </p:grpSpPr>
        <p:grpSp>
          <p:nvGrpSpPr>
            <p:cNvPr id="5" name="组合 136202"/>
            <p:cNvGrpSpPr/>
            <p:nvPr/>
          </p:nvGrpSpPr>
          <p:grpSpPr>
            <a:xfrm rot="0">
              <a:off x="3580" y="4827"/>
              <a:ext cx="2695" cy="410"/>
              <a:chOff x="640" y="1990"/>
              <a:chExt cx="1304" cy="199"/>
            </a:xfrm>
          </p:grpSpPr>
          <p:grpSp>
            <p:nvGrpSpPr>
              <p:cNvPr id="6" name="组合 136203"/>
              <p:cNvGrpSpPr/>
              <p:nvPr/>
            </p:nvGrpSpPr>
            <p:grpSpPr>
              <a:xfrm>
                <a:off x="810" y="2019"/>
                <a:ext cx="170" cy="170"/>
                <a:chOff x="3929" y="2840"/>
                <a:chExt cx="850" cy="850"/>
              </a:xfrm>
            </p:grpSpPr>
            <p:sp>
              <p:nvSpPr>
                <p:cNvPr id="7" name="任意多边形 136204"/>
                <p:cNvSpPr/>
                <p:nvPr/>
              </p:nvSpPr>
              <p:spPr>
                <a:xfrm>
                  <a:off x="3929" y="2840"/>
                  <a:ext cx="850" cy="850"/>
                </a:xfrm>
                <a:custGeom>
                  <a:avLst/>
                  <a:gdLst/>
                  <a:ahLst/>
                  <a:cxnLst>
                    <a:cxn ang="270">
                      <a:pos x="10800" y="0"/>
                    </a:cxn>
                    <a:cxn ang="270">
                      <a:pos x="3163" y="3163"/>
                    </a:cxn>
                    <a:cxn ang="180">
                      <a:pos x="0" y="10800"/>
                    </a:cxn>
                    <a:cxn ang="90">
                      <a:pos x="3163" y="18437"/>
                    </a:cxn>
                    <a:cxn ang="90">
                      <a:pos x="10800" y="21600"/>
                    </a:cxn>
                    <a:cxn ang="90">
                      <a:pos x="18437" y="18437"/>
                    </a:cxn>
                    <a:cxn ang="0">
                      <a:pos x="21600" y="10800"/>
                    </a:cxn>
                    <a:cxn ang="270">
                      <a:pos x="18437" y="3163"/>
                    </a:cxn>
                  </a:cxnLst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4040" y="10800"/>
                      </a:moveTo>
                      <a:cubicBezTo>
                        <a:pt x="4040" y="14533"/>
                        <a:pt x="7067" y="17560"/>
                        <a:pt x="10800" y="17560"/>
                      </a:cubicBezTo>
                      <a:cubicBezTo>
                        <a:pt x="14533" y="17560"/>
                        <a:pt x="17560" y="14533"/>
                        <a:pt x="17560" y="10800"/>
                      </a:cubicBezTo>
                      <a:cubicBezTo>
                        <a:pt x="17560" y="7067"/>
                        <a:pt x="14533" y="4040"/>
                        <a:pt x="10800" y="4040"/>
                      </a:cubicBezTo>
                      <a:cubicBezTo>
                        <a:pt x="7067" y="4040"/>
                        <a:pt x="4040" y="7067"/>
                        <a:pt x="4040" y="1080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" name="太阳形 136205"/>
                <p:cNvSpPr/>
                <p:nvPr/>
              </p:nvSpPr>
              <p:spPr>
                <a:xfrm>
                  <a:off x="4147" y="3058"/>
                  <a:ext cx="415" cy="415"/>
                </a:xfrm>
                <a:prstGeom prst="sun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b="1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0" name="组合 136206"/>
              <p:cNvGrpSpPr/>
              <p:nvPr/>
            </p:nvGrpSpPr>
            <p:grpSpPr>
              <a:xfrm>
                <a:off x="1603" y="2019"/>
                <a:ext cx="170" cy="170"/>
                <a:chOff x="3929" y="2840"/>
                <a:chExt cx="850" cy="850"/>
              </a:xfrm>
            </p:grpSpPr>
            <p:sp>
              <p:nvSpPr>
                <p:cNvPr id="11" name="任意多边形 136207"/>
                <p:cNvSpPr/>
                <p:nvPr/>
              </p:nvSpPr>
              <p:spPr>
                <a:xfrm>
                  <a:off x="3929" y="2840"/>
                  <a:ext cx="850" cy="850"/>
                </a:xfrm>
                <a:custGeom>
                  <a:avLst/>
                  <a:gdLst/>
                  <a:ahLst/>
                  <a:cxnLst>
                    <a:cxn ang="270">
                      <a:pos x="10800" y="0"/>
                    </a:cxn>
                    <a:cxn ang="270">
                      <a:pos x="3163" y="3163"/>
                    </a:cxn>
                    <a:cxn ang="180">
                      <a:pos x="0" y="10800"/>
                    </a:cxn>
                    <a:cxn ang="90">
                      <a:pos x="3163" y="18437"/>
                    </a:cxn>
                    <a:cxn ang="90">
                      <a:pos x="10800" y="21600"/>
                    </a:cxn>
                    <a:cxn ang="90">
                      <a:pos x="18437" y="18437"/>
                    </a:cxn>
                    <a:cxn ang="0">
                      <a:pos x="21600" y="10800"/>
                    </a:cxn>
                    <a:cxn ang="270">
                      <a:pos x="18437" y="3163"/>
                    </a:cxn>
                  </a:cxnLst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4040" y="10800"/>
                      </a:moveTo>
                      <a:cubicBezTo>
                        <a:pt x="4040" y="14533"/>
                        <a:pt x="7067" y="17560"/>
                        <a:pt x="10800" y="17560"/>
                      </a:cubicBezTo>
                      <a:cubicBezTo>
                        <a:pt x="14533" y="17560"/>
                        <a:pt x="17560" y="14533"/>
                        <a:pt x="17560" y="10800"/>
                      </a:cubicBezTo>
                      <a:cubicBezTo>
                        <a:pt x="17560" y="7067"/>
                        <a:pt x="14533" y="4040"/>
                        <a:pt x="10800" y="4040"/>
                      </a:cubicBezTo>
                      <a:cubicBezTo>
                        <a:pt x="7067" y="4040"/>
                        <a:pt x="4040" y="7067"/>
                        <a:pt x="4040" y="1080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2" name="太阳形 136208"/>
                <p:cNvSpPr/>
                <p:nvPr/>
              </p:nvSpPr>
              <p:spPr>
                <a:xfrm>
                  <a:off x="4147" y="3058"/>
                  <a:ext cx="415" cy="415"/>
                </a:xfrm>
                <a:prstGeom prst="sun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b="1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3" name="矩形 136209"/>
              <p:cNvSpPr/>
              <p:nvPr/>
            </p:nvSpPr>
            <p:spPr>
              <a:xfrm>
                <a:off x="640" y="1990"/>
                <a:ext cx="1304" cy="56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rgbClr val="3B3B3B"/>
                </a:bgClr>
              </a:pattFill>
              <a:ln w="9525" cap="flat" cmpd="sng">
                <a:solidFill>
                  <a:srgbClr val="0000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矩形 136210"/>
            <p:cNvSpPr/>
            <p:nvPr/>
          </p:nvSpPr>
          <p:spPr>
            <a:xfrm>
              <a:off x="3580" y="3852"/>
              <a:ext cx="1170" cy="1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4400">
                  <a:solidFill>
                    <a:srgbClr val="FF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Webdings" panose="05030102010509060703" pitchFamily="18" charset="2"/>
                </a:rPr>
                <a:t></a:t>
              </a:r>
              <a:endParaRPr lang="en-US" altLang="zh-CN" sz="440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2662254" y="3006709"/>
            <a:ext cx="220646" cy="1692060"/>
            <a:chOff x="7975" y="1087"/>
            <a:chExt cx="355" cy="2245"/>
          </a:xfrm>
        </p:grpSpPr>
        <p:sp>
          <p:nvSpPr>
            <p:cNvPr id="16" name="椭圆 136211"/>
            <p:cNvSpPr/>
            <p:nvPr/>
          </p:nvSpPr>
          <p:spPr>
            <a:xfrm>
              <a:off x="7975" y="1159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椭圆 136212"/>
            <p:cNvSpPr/>
            <p:nvPr/>
          </p:nvSpPr>
          <p:spPr>
            <a:xfrm>
              <a:off x="7975" y="2056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椭圆 136213"/>
            <p:cNvSpPr/>
            <p:nvPr/>
          </p:nvSpPr>
          <p:spPr>
            <a:xfrm>
              <a:off x="7975" y="2422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椭圆 136214"/>
            <p:cNvSpPr/>
            <p:nvPr/>
          </p:nvSpPr>
          <p:spPr>
            <a:xfrm>
              <a:off x="7975" y="3117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椭圆 136215"/>
            <p:cNvSpPr/>
            <p:nvPr/>
          </p:nvSpPr>
          <p:spPr>
            <a:xfrm>
              <a:off x="7975" y="2777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椭圆 136216"/>
            <p:cNvSpPr/>
            <p:nvPr/>
          </p:nvSpPr>
          <p:spPr>
            <a:xfrm>
              <a:off x="7975" y="1760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直接连接符 136233"/>
            <p:cNvSpPr/>
            <p:nvPr/>
          </p:nvSpPr>
          <p:spPr>
            <a:xfrm>
              <a:off x="8330" y="1087"/>
              <a:ext cx="0" cy="22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椭圆 136211"/>
            <p:cNvSpPr/>
            <p:nvPr/>
          </p:nvSpPr>
          <p:spPr>
            <a:xfrm>
              <a:off x="7975" y="1414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299460" y="5217160"/>
            <a:ext cx="1210945" cy="560070"/>
            <a:chOff x="6055" y="5844"/>
            <a:chExt cx="1907" cy="882"/>
          </a:xfrm>
        </p:grpSpPr>
        <p:sp>
          <p:nvSpPr>
            <p:cNvPr id="25" name="矩形 136198"/>
            <p:cNvSpPr/>
            <p:nvPr/>
          </p:nvSpPr>
          <p:spPr>
            <a:xfrm>
              <a:off x="7110" y="5844"/>
              <a:ext cx="853" cy="88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lnSpc>
                  <a:spcPct val="70000"/>
                </a:lnSpc>
              </a:pPr>
              <a:r>
                <a:rPr lang="en-US" altLang="zh-CN" sz="44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Webdings" panose="05030102010509060703" pitchFamily="18" charset="2"/>
                </a:rPr>
                <a:t></a:t>
              </a:r>
              <a:endParaRPr lang="en-US" altLang="zh-CN" sz="44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ebdings" panose="05030102010509060703" pitchFamily="18" charset="2"/>
              </a:endParaRPr>
            </a:p>
          </p:txBody>
        </p:sp>
        <p:sp>
          <p:nvSpPr>
            <p:cNvPr id="26" name="矩形 136237"/>
            <p:cNvSpPr/>
            <p:nvPr/>
          </p:nvSpPr>
          <p:spPr>
            <a:xfrm>
              <a:off x="6055" y="5930"/>
              <a:ext cx="1165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系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21150" y="4069715"/>
            <a:ext cx="2594610" cy="899795"/>
            <a:chOff x="6700" y="3819"/>
            <a:chExt cx="4086" cy="1417"/>
          </a:xfrm>
        </p:grpSpPr>
        <p:grpSp>
          <p:nvGrpSpPr>
            <p:cNvPr id="28" name="组合 136222"/>
            <p:cNvGrpSpPr/>
            <p:nvPr/>
          </p:nvGrpSpPr>
          <p:grpSpPr>
            <a:xfrm rot="0">
              <a:off x="6700" y="3819"/>
              <a:ext cx="2695" cy="1417"/>
              <a:chOff x="640" y="1621"/>
              <a:chExt cx="1078" cy="567"/>
            </a:xfrm>
          </p:grpSpPr>
          <p:grpSp>
            <p:nvGrpSpPr>
              <p:cNvPr id="29" name="组合 136223"/>
              <p:cNvGrpSpPr/>
              <p:nvPr/>
            </p:nvGrpSpPr>
            <p:grpSpPr>
              <a:xfrm>
                <a:off x="640" y="2024"/>
                <a:ext cx="1078" cy="164"/>
                <a:chOff x="640" y="1990"/>
                <a:chExt cx="1304" cy="199"/>
              </a:xfrm>
            </p:grpSpPr>
            <p:grpSp>
              <p:nvGrpSpPr>
                <p:cNvPr id="30" name="组合 136224"/>
                <p:cNvGrpSpPr/>
                <p:nvPr/>
              </p:nvGrpSpPr>
              <p:grpSpPr>
                <a:xfrm>
                  <a:off x="810" y="2019"/>
                  <a:ext cx="170" cy="170"/>
                  <a:chOff x="3929" y="2840"/>
                  <a:chExt cx="850" cy="850"/>
                </a:xfrm>
              </p:grpSpPr>
              <p:sp>
                <p:nvSpPr>
                  <p:cNvPr id="31" name="任意多边形 136225"/>
                  <p:cNvSpPr/>
                  <p:nvPr/>
                </p:nvSpPr>
                <p:spPr>
                  <a:xfrm>
                    <a:off x="3929" y="2840"/>
                    <a:ext cx="850" cy="850"/>
                  </a:xfrm>
                  <a:custGeom>
                    <a:avLst/>
                    <a:gdLst/>
                    <a:ahLst/>
                    <a:cxnLst>
                      <a:cxn ang="270">
                        <a:pos x="10800" y="0"/>
                      </a:cxn>
                      <a:cxn ang="270">
                        <a:pos x="3163" y="3163"/>
                      </a:cxn>
                      <a:cxn ang="180">
                        <a:pos x="0" y="10800"/>
                      </a:cxn>
                      <a:cxn ang="90">
                        <a:pos x="3163" y="18437"/>
                      </a:cxn>
                      <a:cxn ang="90">
                        <a:pos x="10800" y="21600"/>
                      </a:cxn>
                      <a:cxn ang="90">
                        <a:pos x="18437" y="18437"/>
                      </a:cxn>
                      <a:cxn ang="0">
                        <a:pos x="21600" y="10800"/>
                      </a:cxn>
                      <a:cxn ang="270">
                        <a:pos x="18437" y="3163"/>
                      </a:cxn>
                    </a:cxnLst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4040" y="10800"/>
                        </a:moveTo>
                        <a:cubicBezTo>
                          <a:pt x="4040" y="14533"/>
                          <a:pt x="7067" y="17560"/>
                          <a:pt x="10800" y="17560"/>
                        </a:cubicBezTo>
                        <a:cubicBezTo>
                          <a:pt x="14533" y="17560"/>
                          <a:pt x="17560" y="14533"/>
                          <a:pt x="17560" y="10800"/>
                        </a:cubicBezTo>
                        <a:cubicBezTo>
                          <a:pt x="17560" y="7067"/>
                          <a:pt x="14533" y="4040"/>
                          <a:pt x="10800" y="4040"/>
                        </a:cubicBezTo>
                        <a:cubicBezTo>
                          <a:pt x="7067" y="4040"/>
                          <a:pt x="4040" y="7067"/>
                          <a:pt x="4040" y="1080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32" name="太阳形 136226"/>
                  <p:cNvSpPr/>
                  <p:nvPr/>
                </p:nvSpPr>
                <p:spPr>
                  <a:xfrm>
                    <a:off x="4147" y="3058"/>
                    <a:ext cx="415" cy="415"/>
                  </a:xfrm>
                  <a:prstGeom prst="sun">
                    <a:avLst>
                      <a:gd name="adj" fmla="val 25000"/>
                    </a:avLst>
                  </a:prstGeom>
                  <a:solidFill>
                    <a:schemeClr val="bg1"/>
                  </a:solidFill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 b="1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3" name="组合 136227"/>
                <p:cNvGrpSpPr/>
                <p:nvPr/>
              </p:nvGrpSpPr>
              <p:grpSpPr>
                <a:xfrm>
                  <a:off x="1603" y="2019"/>
                  <a:ext cx="170" cy="170"/>
                  <a:chOff x="3929" y="2840"/>
                  <a:chExt cx="850" cy="850"/>
                </a:xfrm>
              </p:grpSpPr>
              <p:sp>
                <p:nvSpPr>
                  <p:cNvPr id="34" name="任意多边形 136228"/>
                  <p:cNvSpPr/>
                  <p:nvPr/>
                </p:nvSpPr>
                <p:spPr>
                  <a:xfrm>
                    <a:off x="3929" y="2840"/>
                    <a:ext cx="850" cy="850"/>
                  </a:xfrm>
                  <a:custGeom>
                    <a:avLst/>
                    <a:gdLst/>
                    <a:ahLst/>
                    <a:cxnLst>
                      <a:cxn ang="270">
                        <a:pos x="10800" y="0"/>
                      </a:cxn>
                      <a:cxn ang="270">
                        <a:pos x="3163" y="3163"/>
                      </a:cxn>
                      <a:cxn ang="180">
                        <a:pos x="0" y="10800"/>
                      </a:cxn>
                      <a:cxn ang="90">
                        <a:pos x="3163" y="18437"/>
                      </a:cxn>
                      <a:cxn ang="90">
                        <a:pos x="10800" y="21600"/>
                      </a:cxn>
                      <a:cxn ang="90">
                        <a:pos x="18437" y="18437"/>
                      </a:cxn>
                      <a:cxn ang="0">
                        <a:pos x="21600" y="10800"/>
                      </a:cxn>
                      <a:cxn ang="270">
                        <a:pos x="18437" y="3163"/>
                      </a:cxn>
                    </a:cxnLst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4040" y="10800"/>
                        </a:moveTo>
                        <a:cubicBezTo>
                          <a:pt x="4040" y="14533"/>
                          <a:pt x="7067" y="17560"/>
                          <a:pt x="10800" y="17560"/>
                        </a:cubicBezTo>
                        <a:cubicBezTo>
                          <a:pt x="14533" y="17560"/>
                          <a:pt x="17560" y="14533"/>
                          <a:pt x="17560" y="10800"/>
                        </a:cubicBezTo>
                        <a:cubicBezTo>
                          <a:pt x="17560" y="7067"/>
                          <a:pt x="14533" y="4040"/>
                          <a:pt x="10800" y="4040"/>
                        </a:cubicBezTo>
                        <a:cubicBezTo>
                          <a:pt x="7067" y="4040"/>
                          <a:pt x="4040" y="7067"/>
                          <a:pt x="4040" y="1080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35" name="太阳形 136229"/>
                  <p:cNvSpPr/>
                  <p:nvPr/>
                </p:nvSpPr>
                <p:spPr>
                  <a:xfrm>
                    <a:off x="4147" y="3058"/>
                    <a:ext cx="415" cy="415"/>
                  </a:xfrm>
                  <a:prstGeom prst="sun">
                    <a:avLst>
                      <a:gd name="adj" fmla="val 25000"/>
                    </a:avLst>
                  </a:prstGeom>
                  <a:solidFill>
                    <a:schemeClr val="bg1"/>
                  </a:solidFill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 b="1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6" name="矩形 136230"/>
                <p:cNvSpPr/>
                <p:nvPr/>
              </p:nvSpPr>
              <p:spPr>
                <a:xfrm>
                  <a:off x="640" y="1990"/>
                  <a:ext cx="1304" cy="56"/>
                </a:xfrm>
                <a:prstGeom prst="rect">
                  <a:avLst/>
                </a:prstGeom>
                <a:pattFill prst="ltHorz">
                  <a:fgClr>
                    <a:schemeClr val="accent1"/>
                  </a:fgClr>
                  <a:bgClr>
                    <a:srgbClr val="3B3B3B"/>
                  </a:bgClr>
                </a:pattFill>
                <a:ln w="9525" cap="flat" cmpd="sng">
                  <a:solidFill>
                    <a:srgbClr val="00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b="1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7" name="矩形 136231"/>
              <p:cNvSpPr/>
              <p:nvPr/>
            </p:nvSpPr>
            <p:spPr>
              <a:xfrm>
                <a:off x="640" y="1621"/>
                <a:ext cx="468" cy="4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4400">
                    <a:solidFill>
                      <a:srgbClr val="FF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Webdings" panose="05030102010509060703" pitchFamily="18" charset="2"/>
                  </a:rPr>
                  <a:t></a:t>
                </a:r>
                <a:endParaRPr lang="en-US" altLang="zh-CN" sz="4400">
                  <a:solidFill>
                    <a:srgbClr val="FF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Webdings" panose="05030102010509060703" pitchFamily="18" charset="2"/>
                </a:endParaRPr>
              </a:p>
            </p:txBody>
          </p:sp>
        </p:grpSp>
        <p:sp>
          <p:nvSpPr>
            <p:cNvPr id="38" name="直接连接符 136235"/>
            <p:cNvSpPr/>
            <p:nvPr/>
          </p:nvSpPr>
          <p:spPr>
            <a:xfrm>
              <a:off x="9585" y="4858"/>
              <a:ext cx="568" cy="0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文本框 136236"/>
            <p:cNvSpPr txBox="1"/>
            <p:nvPr/>
          </p:nvSpPr>
          <p:spPr>
            <a:xfrm>
              <a:off x="10173" y="4378"/>
              <a:ext cx="613" cy="8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</a:t>
              </a:r>
              <a:endParaRPr lang="en-US" altLang="zh-CN" b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0" name="矩形 136238"/>
            <p:cNvSpPr/>
            <p:nvPr/>
          </p:nvSpPr>
          <p:spPr>
            <a:xfrm>
              <a:off x="7871" y="4119"/>
              <a:ext cx="988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000" b="1" baseline="3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/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系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2916555" y="3251835"/>
            <a:ext cx="1780540" cy="1429385"/>
            <a:chOff x="4998" y="1707"/>
            <a:chExt cx="3189" cy="1902"/>
          </a:xfrm>
        </p:grpSpPr>
        <p:sp>
          <p:nvSpPr>
            <p:cNvPr id="42" name="椭圆 136197"/>
            <p:cNvSpPr/>
            <p:nvPr/>
          </p:nvSpPr>
          <p:spPr>
            <a:xfrm>
              <a:off x="4998" y="1707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椭圆 136217"/>
            <p:cNvSpPr/>
            <p:nvPr/>
          </p:nvSpPr>
          <p:spPr>
            <a:xfrm>
              <a:off x="6275" y="1992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椭圆 136218"/>
            <p:cNvSpPr/>
            <p:nvPr/>
          </p:nvSpPr>
          <p:spPr>
            <a:xfrm>
              <a:off x="6913" y="2274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椭圆 136219"/>
            <p:cNvSpPr/>
            <p:nvPr/>
          </p:nvSpPr>
          <p:spPr>
            <a:xfrm>
              <a:off x="7762" y="3027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椭圆 136220"/>
            <p:cNvSpPr/>
            <p:nvPr/>
          </p:nvSpPr>
          <p:spPr>
            <a:xfrm>
              <a:off x="7408" y="2629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椭圆 136221"/>
            <p:cNvSpPr/>
            <p:nvPr/>
          </p:nvSpPr>
          <p:spPr>
            <a:xfrm>
              <a:off x="5565" y="1779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直接连接符 136232"/>
            <p:cNvSpPr/>
            <p:nvPr/>
          </p:nvSpPr>
          <p:spPr>
            <a:xfrm>
              <a:off x="5070" y="1882"/>
              <a:ext cx="0" cy="35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任意多边形 136234"/>
            <p:cNvSpPr/>
            <p:nvPr/>
          </p:nvSpPr>
          <p:spPr>
            <a:xfrm>
              <a:off x="5070" y="1809"/>
              <a:ext cx="3048" cy="1772"/>
            </a:xfrm>
            <a:custGeom>
              <a:avLst/>
              <a:gdLst/>
              <a:ahLst/>
              <a:cxnLst/>
              <a:pathLst>
                <a:path w="1219" h="709">
                  <a:moveTo>
                    <a:pt x="0" y="0"/>
                  </a:moveTo>
                  <a:cubicBezTo>
                    <a:pt x="186" y="26"/>
                    <a:pt x="373" y="52"/>
                    <a:pt x="538" y="114"/>
                  </a:cubicBezTo>
                  <a:cubicBezTo>
                    <a:pt x="703" y="176"/>
                    <a:pt x="879" y="270"/>
                    <a:pt x="992" y="369"/>
                  </a:cubicBezTo>
                  <a:cubicBezTo>
                    <a:pt x="1105" y="468"/>
                    <a:pt x="1162" y="588"/>
                    <a:pt x="1219" y="709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0" name="椭圆 136214"/>
            <p:cNvSpPr/>
            <p:nvPr/>
          </p:nvSpPr>
          <p:spPr>
            <a:xfrm>
              <a:off x="7975" y="3397"/>
              <a:ext cx="213" cy="21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760000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rcRect r="4837"/>
          <a:stretch>
            <a:fillRect/>
          </a:stretch>
        </p:blipFill>
        <p:spPr>
          <a:xfrm>
            <a:off x="1459865" y="2986405"/>
            <a:ext cx="5334000" cy="3004820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charRg st="11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6195">
                                            <p:txEl>
                                              <p:charRg st="11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charRg st="42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6195">
                                            <p:txEl>
                                              <p:charRg st="42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3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/>
      <p:bldP spid="635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文本框 137217"/>
          <p:cNvSpPr txBox="1"/>
          <p:nvPr/>
        </p:nvSpPr>
        <p:spPr>
          <a:xfrm>
            <a:off x="161925" y="146050"/>
            <a:ext cx="6778625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eaLnBrk="0" hangingPunct="0">
              <a:buClr>
                <a:srgbClr val="000000"/>
              </a:buClr>
            </a:pPr>
            <a:r>
              <a:rPr lang="zh-CN" altLang="en-US" sz="3200" b="1" noProof="1" dirty="0">
                <a:solidFill>
                  <a:srgbClr val="A5002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仿宋_GB2312" pitchFamily="49" charset="-122"/>
                <a:ea typeface="华文行楷" panose="02010800040101010101" pitchFamily="2" charset="-122"/>
                <a:cs typeface="+mn-ea"/>
              </a:rPr>
              <a:t>二、参照系之间的</a:t>
            </a:r>
            <a:r>
              <a:rPr lang="zh-CN" altLang="en-US" sz="3200" b="1" noProof="1" dirty="0">
                <a:solidFill>
                  <a:srgbClr val="A5002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华文行楷" panose="02010800040101010101" pitchFamily="2" charset="-122"/>
                <a:cs typeface="+mn-ea"/>
              </a:rPr>
              <a:t>变换</a:t>
            </a:r>
            <a:r>
              <a:rPr lang="en-US" altLang="zh-CN" b="1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(</a:t>
            </a:r>
            <a:r>
              <a:rPr lang="zh-CN" altLang="en-US" b="1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非相对论效应</a:t>
            </a:r>
            <a:r>
              <a:rPr lang="en-US" altLang="zh-CN" b="1" noProof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)</a:t>
            </a:r>
            <a:endParaRPr lang="en-US" altLang="zh-CN" b="1" noProof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19" name="矩形 137218"/>
          <p:cNvSpPr/>
          <p:nvPr/>
        </p:nvSpPr>
        <p:spPr>
          <a:xfrm>
            <a:off x="971550" y="908050"/>
            <a:ext cx="2998788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参考系</a:t>
            </a:r>
            <a:r>
              <a:rPr lang="en-US" altLang="zh-CN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系和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b="1" baseline="3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系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44" name="文本框 137243"/>
          <p:cNvSpPr txBox="1"/>
          <p:nvPr/>
        </p:nvSpPr>
        <p:spPr>
          <a:xfrm>
            <a:off x="250825" y="1714500"/>
            <a:ext cx="34671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1. 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位矢关系</a:t>
            </a:r>
            <a:endParaRPr lang="zh-CN" altLang="en-US" b="1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37245" name="对象 137244"/>
          <p:cNvGraphicFramePr/>
          <p:nvPr/>
        </p:nvGraphicFramePr>
        <p:xfrm>
          <a:off x="1692275" y="2300288"/>
          <a:ext cx="207010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647700" imgH="241300" progId="Equation.3">
                  <p:embed/>
                </p:oleObj>
              </mc:Choice>
              <mc:Fallback>
                <p:oleObj name="" r:id="rId1" imgW="647700" imgH="2413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92275" y="2300288"/>
                        <a:ext cx="2070100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246" name="组合 137245"/>
          <p:cNvGrpSpPr/>
          <p:nvPr/>
        </p:nvGrpSpPr>
        <p:grpSpPr>
          <a:xfrm>
            <a:off x="1422400" y="2749550"/>
            <a:ext cx="2339975" cy="701675"/>
            <a:chOff x="867" y="1281"/>
            <a:chExt cx="1474" cy="442"/>
          </a:xfrm>
        </p:grpSpPr>
        <p:sp>
          <p:nvSpPr>
            <p:cNvPr id="61446" name="矩形 137246"/>
            <p:cNvSpPr/>
            <p:nvPr/>
          </p:nvSpPr>
          <p:spPr>
            <a:xfrm>
              <a:off x="867" y="1281"/>
              <a:ext cx="454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绝对位矢</a:t>
              </a:r>
              <a:endPara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47" name="矩形 137247"/>
            <p:cNvSpPr/>
            <p:nvPr/>
          </p:nvSpPr>
          <p:spPr>
            <a:xfrm>
              <a:off x="1377" y="1281"/>
              <a:ext cx="482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牵连位矢</a:t>
              </a:r>
              <a:endPara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48" name="矩形 137248"/>
            <p:cNvSpPr/>
            <p:nvPr/>
          </p:nvSpPr>
          <p:spPr>
            <a:xfrm>
              <a:off x="1888" y="1281"/>
              <a:ext cx="453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相对位矢</a:t>
              </a:r>
              <a:endPara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7250" name="文本框 137249"/>
          <p:cNvSpPr txBox="1"/>
          <p:nvPr/>
        </p:nvSpPr>
        <p:spPr>
          <a:xfrm>
            <a:off x="701675" y="3692525"/>
            <a:ext cx="20701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位移关系：</a:t>
            </a:r>
            <a:endParaRPr lang="zh-CN" altLang="en-US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7251" name="对象 137250"/>
          <p:cNvGraphicFramePr/>
          <p:nvPr/>
        </p:nvGraphicFramePr>
        <p:xfrm>
          <a:off x="2727325" y="3738563"/>
          <a:ext cx="21590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926465" imgH="241300" progId="Equation.3">
                  <p:embed/>
                </p:oleObj>
              </mc:Choice>
              <mc:Fallback>
                <p:oleObj name="" r:id="rId3" imgW="926465" imgH="2413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325" y="3738563"/>
                        <a:ext cx="2159000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52" name="文本框 137251"/>
          <p:cNvSpPr txBox="1"/>
          <p:nvPr/>
        </p:nvSpPr>
        <p:spPr>
          <a:xfrm>
            <a:off x="296863" y="4545013"/>
            <a:ext cx="30607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速度关系： </a:t>
            </a:r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7253" name="对象 137252"/>
          <p:cNvGraphicFramePr/>
          <p:nvPr/>
        </p:nvGraphicFramePr>
        <p:xfrm>
          <a:off x="1781175" y="5129213"/>
          <a:ext cx="229552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698500" imgH="241300" progId="Equation.3">
                  <p:embed/>
                </p:oleObj>
              </mc:Choice>
              <mc:Fallback>
                <p:oleObj name="" r:id="rId5" imgW="698500" imgH="2413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1175" y="5129213"/>
                        <a:ext cx="2295525" cy="674687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bg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54" name="矩形 137253"/>
          <p:cNvSpPr/>
          <p:nvPr/>
        </p:nvSpPr>
        <p:spPr>
          <a:xfrm>
            <a:off x="1601788" y="5715000"/>
            <a:ext cx="765175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绝对速度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5" name="矩形 137254"/>
          <p:cNvSpPr/>
          <p:nvPr/>
        </p:nvSpPr>
        <p:spPr>
          <a:xfrm>
            <a:off x="2592388" y="5715000"/>
            <a:ext cx="765175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牵连速度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6" name="矩形 137255"/>
          <p:cNvSpPr/>
          <p:nvPr/>
        </p:nvSpPr>
        <p:spPr>
          <a:xfrm>
            <a:off x="3357563" y="5715000"/>
            <a:ext cx="720725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相对速度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59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grpSp>
        <p:nvGrpSpPr>
          <p:cNvPr id="64562" name="组合 64561"/>
          <p:cNvGrpSpPr/>
          <p:nvPr/>
        </p:nvGrpSpPr>
        <p:grpSpPr>
          <a:xfrm>
            <a:off x="5340350" y="1358900"/>
            <a:ext cx="3060700" cy="2084388"/>
            <a:chOff x="3560" y="828"/>
            <a:chExt cx="1928" cy="1313"/>
          </a:xfrm>
        </p:grpSpPr>
        <p:grpSp>
          <p:nvGrpSpPr>
            <p:cNvPr id="61461" name="组合 64559"/>
            <p:cNvGrpSpPr/>
            <p:nvPr/>
          </p:nvGrpSpPr>
          <p:grpSpPr>
            <a:xfrm>
              <a:off x="3560" y="828"/>
              <a:ext cx="1928" cy="1313"/>
              <a:chOff x="3560" y="828"/>
              <a:chExt cx="1928" cy="1313"/>
            </a:xfrm>
          </p:grpSpPr>
          <p:grpSp>
            <p:nvGrpSpPr>
              <p:cNvPr id="61462" name="组合 137219"/>
              <p:cNvGrpSpPr/>
              <p:nvPr/>
            </p:nvGrpSpPr>
            <p:grpSpPr>
              <a:xfrm>
                <a:off x="3560" y="828"/>
                <a:ext cx="1824" cy="1313"/>
                <a:chOff x="3560" y="828"/>
                <a:chExt cx="1824" cy="1313"/>
              </a:xfrm>
            </p:grpSpPr>
            <p:grpSp>
              <p:nvGrpSpPr>
                <p:cNvPr id="61463" name="组合 137220"/>
                <p:cNvGrpSpPr/>
                <p:nvPr/>
              </p:nvGrpSpPr>
              <p:grpSpPr>
                <a:xfrm>
                  <a:off x="3560" y="941"/>
                  <a:ext cx="1824" cy="1200"/>
                  <a:chOff x="2972" y="1920"/>
                  <a:chExt cx="1824" cy="1200"/>
                </a:xfrm>
              </p:grpSpPr>
              <p:sp>
                <p:nvSpPr>
                  <p:cNvPr id="61464" name="矩形 137221"/>
                  <p:cNvSpPr/>
                  <p:nvPr/>
                </p:nvSpPr>
                <p:spPr>
                  <a:xfrm>
                    <a:off x="3120" y="1920"/>
                    <a:ext cx="188" cy="2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p>
                    <a:pPr eaLnBrk="0" hangingPunct="0"/>
                    <a:r>
                      <a:rPr lang="en-US" altLang="zh-CN" sz="1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y</a:t>
                    </a:r>
                    <a:endParaRPr lang="en-US" altLang="zh-CN" sz="1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61465" name="组合 137222"/>
                  <p:cNvGrpSpPr/>
                  <p:nvPr/>
                </p:nvGrpSpPr>
                <p:grpSpPr>
                  <a:xfrm>
                    <a:off x="2972" y="2016"/>
                    <a:ext cx="1824" cy="1104"/>
                    <a:chOff x="2972" y="2016"/>
                    <a:chExt cx="1824" cy="1104"/>
                  </a:xfrm>
                </p:grpSpPr>
                <p:sp>
                  <p:nvSpPr>
                    <p:cNvPr id="61466" name="直接连接符 137223"/>
                    <p:cNvSpPr/>
                    <p:nvPr/>
                  </p:nvSpPr>
                  <p:spPr>
                    <a:xfrm>
                      <a:off x="3120" y="2928"/>
                      <a:ext cx="1632" cy="0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</p:spPr>
                  <p:txBody>
                    <a:bodyPr anchor="t"/>
                    <a:p>
                      <a:endParaRPr lang="zh-CN" altLang="en-US" b="1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1467" name="直接连接符 137224"/>
                    <p:cNvSpPr/>
                    <p:nvPr/>
                  </p:nvSpPr>
                  <p:spPr>
                    <a:xfrm flipV="1">
                      <a:off x="3120" y="2016"/>
                      <a:ext cx="0" cy="91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</p:spPr>
                  <p:txBody>
                    <a:bodyPr anchor="t"/>
                    <a:p>
                      <a:endParaRPr lang="zh-CN" altLang="en-US" b="1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1468" name="矩形 137225"/>
                    <p:cNvSpPr/>
                    <p:nvPr/>
                  </p:nvSpPr>
                  <p:spPr>
                    <a:xfrm>
                      <a:off x="4608" y="2880"/>
                      <a:ext cx="188" cy="2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>
                      <a:spAutoFit/>
                    </a:bodyPr>
                    <a:p>
                      <a:pPr eaLnBrk="0" hangingPunct="0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1469" name="矩形 137226"/>
                    <p:cNvSpPr/>
                    <p:nvPr/>
                  </p:nvSpPr>
                  <p:spPr>
                    <a:xfrm>
                      <a:off x="2972" y="2073"/>
                      <a:ext cx="196" cy="2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>
                      <a:spAutoFit/>
                    </a:bodyPr>
                    <a:p>
                      <a:pPr eaLnBrk="0" hangingPunct="0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1470" name="矩形 137227"/>
                    <p:cNvSpPr/>
                    <p:nvPr/>
                  </p:nvSpPr>
                  <p:spPr>
                    <a:xfrm>
                      <a:off x="3024" y="2889"/>
                      <a:ext cx="188" cy="2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>
                      <a:spAutoFit/>
                    </a:bodyPr>
                    <a:p>
                      <a:pPr eaLnBrk="0" hangingPunct="0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</p:grpSp>
            <p:sp>
              <p:nvSpPr>
                <p:cNvPr id="61471" name="椭圆 137228"/>
                <p:cNvSpPr/>
                <p:nvPr/>
              </p:nvSpPr>
              <p:spPr>
                <a:xfrm>
                  <a:off x="4808" y="1319"/>
                  <a:ext cx="96" cy="96"/>
                </a:xfrm>
                <a:prstGeom prst="ellipse">
                  <a:avLst/>
                </a:prstGeom>
                <a:solidFill>
                  <a:srgbClr val="990000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 b="1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61472" name="组合 137229"/>
                <p:cNvGrpSpPr/>
                <p:nvPr/>
              </p:nvGrpSpPr>
              <p:grpSpPr>
                <a:xfrm>
                  <a:off x="4042" y="828"/>
                  <a:ext cx="1044" cy="769"/>
                  <a:chOff x="1292" y="2837"/>
                  <a:chExt cx="1044" cy="769"/>
                </a:xfrm>
              </p:grpSpPr>
              <p:grpSp>
                <p:nvGrpSpPr>
                  <p:cNvPr id="61473" name="组合 137230"/>
                  <p:cNvGrpSpPr/>
                  <p:nvPr/>
                </p:nvGrpSpPr>
                <p:grpSpPr>
                  <a:xfrm>
                    <a:off x="1292" y="2837"/>
                    <a:ext cx="1044" cy="769"/>
                    <a:chOff x="1689" y="2440"/>
                    <a:chExt cx="1044" cy="769"/>
                  </a:xfrm>
                </p:grpSpPr>
                <p:sp>
                  <p:nvSpPr>
                    <p:cNvPr id="61474" name="直接连接符 137231"/>
                    <p:cNvSpPr/>
                    <p:nvPr/>
                  </p:nvSpPr>
                  <p:spPr>
                    <a:xfrm>
                      <a:off x="1916" y="3120"/>
                      <a:ext cx="817" cy="0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</p:spPr>
                  <p:txBody>
                    <a:bodyPr anchor="t"/>
                    <a:p>
                      <a:endParaRPr lang="zh-CN" altLang="en-US" b="1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1475" name="直接连接符 137232"/>
                    <p:cNvSpPr/>
                    <p:nvPr/>
                  </p:nvSpPr>
                  <p:spPr>
                    <a:xfrm flipV="1">
                      <a:off x="1916" y="2502"/>
                      <a:ext cx="0" cy="635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</p:spPr>
                  <p:txBody>
                    <a:bodyPr anchor="t"/>
                    <a:p>
                      <a:endParaRPr lang="zh-CN" altLang="en-US" b="1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1476" name="矩形 137233"/>
                    <p:cNvSpPr/>
                    <p:nvPr/>
                  </p:nvSpPr>
                  <p:spPr>
                    <a:xfrm>
                      <a:off x="1708" y="2978"/>
                      <a:ext cx="236" cy="2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anchor="t">
                      <a:spAutoFit/>
                    </a:bodyPr>
                    <a:p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o/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1477" name="矩形 137234"/>
                    <p:cNvSpPr/>
                    <p:nvPr/>
                  </p:nvSpPr>
                  <p:spPr>
                    <a:xfrm>
                      <a:off x="1689" y="2440"/>
                      <a:ext cx="236" cy="231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 wrap="none" anchor="t">
                      <a:spAutoFit/>
                    </a:bodyPr>
                    <a:p>
                      <a:pPr eaLnBrk="0" hangingPunct="0"/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S/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61478" name="椭圆 137235"/>
                    <p:cNvSpPr/>
                    <p:nvPr/>
                  </p:nvSpPr>
                  <p:spPr>
                    <a:xfrm>
                      <a:off x="1888" y="3091"/>
                      <a:ext cx="57" cy="57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anchor="t"/>
                    <a:p>
                      <a:endParaRPr lang="zh-CN" altLang="en-US" b="1" dirty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61479" name="椭圆 137236"/>
                  <p:cNvSpPr/>
                  <p:nvPr/>
                </p:nvSpPr>
                <p:spPr>
                  <a:xfrm>
                    <a:off x="2058" y="3322"/>
                    <a:ext cx="96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952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 b="1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1480" name="直接连接符 137237"/>
                  <p:cNvSpPr/>
                  <p:nvPr/>
                </p:nvSpPr>
                <p:spPr>
                  <a:xfrm flipV="1">
                    <a:off x="1576" y="3379"/>
                    <a:ext cx="510" cy="113"/>
                  </a:xfrm>
                  <a:prstGeom prst="line">
                    <a:avLst/>
                  </a:prstGeom>
                  <a:ln w="19050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txBody>
                  <a:bodyPr anchor="t"/>
                  <a:p>
                    <a:endParaRPr lang="zh-CN" altLang="en-US" b="1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61481" name="直接连接符 137238"/>
                <p:cNvSpPr/>
                <p:nvPr/>
              </p:nvSpPr>
              <p:spPr>
                <a:xfrm flipV="1">
                  <a:off x="3730" y="1405"/>
                  <a:ext cx="1134" cy="539"/>
                </a:xfrm>
                <a:prstGeom prst="line">
                  <a:avLst/>
                </a:prstGeom>
                <a:ln w="19050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anchor="t"/>
                <a:p>
                  <a:endParaRPr lang="zh-CN" altLang="en-US" b="1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482" name="直接连接符 137239"/>
                <p:cNvSpPr/>
                <p:nvPr/>
              </p:nvSpPr>
              <p:spPr>
                <a:xfrm flipV="1">
                  <a:off x="3701" y="1519"/>
                  <a:ext cx="567" cy="425"/>
                </a:xfrm>
                <a:prstGeom prst="line">
                  <a:avLst/>
                </a:prstGeom>
                <a:ln w="19050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anchor="t"/>
                <a:p>
                  <a:endParaRPr lang="zh-CN" altLang="en-US" b="1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61483" name="对象 137240"/>
                <p:cNvGraphicFramePr/>
                <p:nvPr/>
              </p:nvGraphicFramePr>
              <p:xfrm>
                <a:off x="3872" y="1491"/>
                <a:ext cx="164" cy="26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81" name="" r:id="rId7" imgW="139700" imgH="228600" progId="Equation.3">
                        <p:embed/>
                      </p:oleObj>
                    </mc:Choice>
                    <mc:Fallback>
                      <p:oleObj name="" r:id="rId7" imgW="139700" imgH="228600" progId="Equation.3">
                        <p:embed/>
                        <p:pic>
                          <p:nvPicPr>
                            <p:cNvPr id="0" name="图片 3080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72" y="1491"/>
                              <a:ext cx="164" cy="26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484" name="对象 137241"/>
                <p:cNvGraphicFramePr/>
                <p:nvPr/>
              </p:nvGraphicFramePr>
              <p:xfrm>
                <a:off x="4325" y="1632"/>
                <a:ext cx="149" cy="19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82" name="" r:id="rId9" imgW="127000" imgH="164465" progId="Equation.3">
                        <p:embed/>
                      </p:oleObj>
                    </mc:Choice>
                    <mc:Fallback>
                      <p:oleObj name="" r:id="rId9" imgW="127000" imgH="164465" progId="Equation.3">
                        <p:embed/>
                        <p:pic>
                          <p:nvPicPr>
                            <p:cNvPr id="0" name="图片 3081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25" y="1632"/>
                              <a:ext cx="149" cy="19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485" name="对象 137242"/>
                <p:cNvGraphicFramePr/>
                <p:nvPr/>
              </p:nvGraphicFramePr>
              <p:xfrm>
                <a:off x="4480" y="1144"/>
                <a:ext cx="194" cy="2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84" name="" r:id="rId11" imgW="165100" imgH="190500" progId="Equation.3">
                        <p:embed/>
                      </p:oleObj>
                    </mc:Choice>
                    <mc:Fallback>
                      <p:oleObj name="" r:id="rId11" imgW="165100" imgH="190500" progId="Equation.3">
                        <p:embed/>
                        <p:pic>
                          <p:nvPicPr>
                            <p:cNvPr id="0" name="图片 3083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80" y="1144"/>
                              <a:ext cx="194" cy="22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61486" name="文本框 64556"/>
              <p:cNvSpPr txBox="1"/>
              <p:nvPr/>
            </p:nvSpPr>
            <p:spPr>
              <a:xfrm>
                <a:off x="4864" y="1083"/>
                <a:ext cx="62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1487" name="直接连接符 64557"/>
            <p:cNvSpPr/>
            <p:nvPr/>
          </p:nvSpPr>
          <p:spPr>
            <a:xfrm>
              <a:off x="4581" y="1650"/>
              <a:ext cx="596" cy="1"/>
            </a:xfrm>
            <a:prstGeom prst="line">
              <a:avLst/>
            </a:prstGeom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61488" name="对象 137250"/>
            <p:cNvGraphicFramePr/>
            <p:nvPr/>
          </p:nvGraphicFramePr>
          <p:xfrm>
            <a:off x="5233" y="1508"/>
            <a:ext cx="24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" r:id="rId13" imgW="165100" imgH="228600" progId="Equation.3">
                    <p:embed/>
                  </p:oleObj>
                </mc:Choice>
                <mc:Fallback>
                  <p:oleObj name="" r:id="rId13" imgW="165100" imgH="228600" progId="Equation.3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233" y="1508"/>
                          <a:ext cx="243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89" name="文本框 64560"/>
            <p:cNvSpPr txBox="1"/>
            <p:nvPr/>
          </p:nvSpPr>
          <p:spPr>
            <a:xfrm>
              <a:off x="5120" y="1224"/>
              <a:ext cx="3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x’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7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7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7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7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7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7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/>
      <p:bldP spid="137219" grpId="0"/>
      <p:bldP spid="137244" grpId="0"/>
      <p:bldP spid="137250" grpId="0"/>
      <p:bldP spid="137252" grpId="0"/>
      <p:bldP spid="137254" grpId="0"/>
      <p:bldP spid="137255" grpId="0"/>
      <p:bldP spid="13725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8242" name="组合 138241"/>
          <p:cNvGrpSpPr/>
          <p:nvPr/>
        </p:nvGrpSpPr>
        <p:grpSpPr>
          <a:xfrm>
            <a:off x="790575" y="2424113"/>
            <a:ext cx="2454275" cy="654050"/>
            <a:chOff x="329" y="3096"/>
            <a:chExt cx="1546" cy="412"/>
          </a:xfrm>
        </p:grpSpPr>
        <p:graphicFrame>
          <p:nvGraphicFramePr>
            <p:cNvPr id="62466" name="对象 138242"/>
            <p:cNvGraphicFramePr/>
            <p:nvPr/>
          </p:nvGraphicFramePr>
          <p:xfrm>
            <a:off x="675" y="3096"/>
            <a:ext cx="1200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1" imgW="660400" imgH="228600" progId="Equation.3">
                    <p:embed/>
                  </p:oleObj>
                </mc:Choice>
                <mc:Fallback>
                  <p:oleObj name="" r:id="rId1" imgW="660400" imgH="228600" progId="Equation.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75" y="3096"/>
                          <a:ext cx="1200" cy="4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67" name="文本框 138243"/>
            <p:cNvSpPr txBox="1"/>
            <p:nvPr/>
          </p:nvSpPr>
          <p:spPr>
            <a:xfrm>
              <a:off x="329" y="3124"/>
              <a:ext cx="389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若</a:t>
              </a:r>
              <a:endPara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8245" name="对象 138244"/>
          <p:cNvGraphicFramePr/>
          <p:nvPr/>
        </p:nvGraphicFramePr>
        <p:xfrm>
          <a:off x="2725738" y="3278188"/>
          <a:ext cx="11049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405765" imgH="177800" progId="Equation.3">
                  <p:embed/>
                </p:oleObj>
              </mc:Choice>
              <mc:Fallback>
                <p:oleObj name="" r:id="rId3" imgW="405765" imgH="1778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5738" y="3278188"/>
                        <a:ext cx="1104900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6" name="对象 138245"/>
          <p:cNvGraphicFramePr/>
          <p:nvPr/>
        </p:nvGraphicFramePr>
        <p:xfrm>
          <a:off x="3579813" y="2243138"/>
          <a:ext cx="220503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5" imgW="862965" imgH="393700" progId="Equation.3">
                  <p:embed/>
                </p:oleObj>
              </mc:Choice>
              <mc:Fallback>
                <p:oleObj name="" r:id="rId5" imgW="862965" imgH="3937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9813" y="2243138"/>
                        <a:ext cx="2205037" cy="998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7" name="对象 138246"/>
          <p:cNvGraphicFramePr/>
          <p:nvPr/>
        </p:nvGraphicFramePr>
        <p:xfrm>
          <a:off x="2500313" y="1524000"/>
          <a:ext cx="20701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7" imgW="685800" imgH="241300" progId="Equation.3">
                  <p:embed/>
                </p:oleObj>
              </mc:Choice>
              <mc:Fallback>
                <p:oleObj name="" r:id="rId7" imgW="685800" imgH="2413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0313" y="1524000"/>
                        <a:ext cx="2070100" cy="728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8" name="文本框 138247"/>
          <p:cNvSpPr txBox="1"/>
          <p:nvPr/>
        </p:nvSpPr>
        <p:spPr>
          <a:xfrm>
            <a:off x="296863" y="3551238"/>
            <a:ext cx="19812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</a:t>
            </a:r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8249" name="文本框 138248"/>
          <p:cNvSpPr txBox="1"/>
          <p:nvPr/>
        </p:nvSpPr>
        <p:spPr>
          <a:xfrm>
            <a:off x="341630" y="4269105"/>
            <a:ext cx="69316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物体的运动速度远小于光速时才成立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 </a:t>
            </a:r>
            <a:endParaRPr lang="en-US" altLang="zh-CN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38250" name="组合 138249"/>
          <p:cNvGrpSpPr/>
          <p:nvPr/>
        </p:nvGrpSpPr>
        <p:grpSpPr>
          <a:xfrm>
            <a:off x="341313" y="4899025"/>
            <a:ext cx="8101012" cy="669925"/>
            <a:chOff x="384" y="2670"/>
            <a:chExt cx="5376" cy="422"/>
          </a:xfrm>
        </p:grpSpPr>
        <p:sp>
          <p:nvSpPr>
            <p:cNvPr id="62474" name="文本框 138250"/>
            <p:cNvSpPr txBox="1"/>
            <p:nvPr/>
          </p:nvSpPr>
          <p:spPr>
            <a:xfrm>
              <a:off x="384" y="2699"/>
              <a:ext cx="537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(2)                      </a:t>
              </a:r>
              <a:r>
                <a: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只适用于相对运动为平动的情形。</a:t>
              </a:r>
              <a:endPara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2475" name="对象 138251"/>
            <p:cNvGraphicFramePr/>
            <p:nvPr/>
          </p:nvGraphicFramePr>
          <p:xfrm>
            <a:off x="810" y="2670"/>
            <a:ext cx="1141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9" imgW="698500" imgH="228600" progId="Equation.3">
                    <p:embed/>
                  </p:oleObj>
                </mc:Choice>
                <mc:Fallback>
                  <p:oleObj name="" r:id="rId9" imgW="698500" imgH="228600" progId="Equation.3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10" y="2670"/>
                          <a:ext cx="1141" cy="4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476" name="灯片编号占位符 1"/>
          <p:cNvSpPr/>
          <p:nvPr>
            <p:ph type="sldNum" sz="quarter" idx="12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137258" name="文本框 137257"/>
          <p:cNvSpPr txBox="1"/>
          <p:nvPr/>
        </p:nvSpPr>
        <p:spPr>
          <a:xfrm>
            <a:off x="64453" y="461963"/>
            <a:ext cx="3556000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加速度关系：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7259" name="文本框 137258"/>
          <p:cNvSpPr txBox="1"/>
          <p:nvPr/>
        </p:nvSpPr>
        <p:spPr>
          <a:xfrm>
            <a:off x="1505903" y="912813"/>
            <a:ext cx="5080000" cy="519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algn="just">
              <a:buClr>
                <a:srgbClr val="000000"/>
              </a:buClr>
            </a:pPr>
            <a:r>
              <a:rPr lang="zh-CN" altLang="en-US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在</a:t>
            </a:r>
            <a:r>
              <a:rPr lang="en-US" altLang="zh-CN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S</a:t>
            </a:r>
            <a:r>
              <a:rPr lang="en-US" altLang="zh-CN" b="1" baseline="30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/</a:t>
            </a:r>
            <a:r>
              <a:rPr lang="zh-CN" altLang="en-US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相对于</a:t>
            </a:r>
            <a:r>
              <a:rPr lang="en-US" altLang="zh-CN" b="1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S</a:t>
            </a:r>
            <a:r>
              <a:rPr lang="zh-CN" altLang="en-US" b="1" noProof="1" dirty="0">
                <a:solidFill>
                  <a:srgbClr val="3333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平动</a:t>
            </a:r>
            <a:r>
              <a:rPr lang="zh-CN" altLang="en-US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的条件下</a:t>
            </a:r>
            <a:r>
              <a:rPr lang="en-US" altLang="zh-CN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,</a:t>
            </a:r>
            <a:r>
              <a:rPr lang="zh-CN" altLang="en-US" b="1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有：</a:t>
            </a:r>
            <a:endParaRPr lang="zh-CN" altLang="en-US" b="1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8" grpId="0"/>
      <p:bldP spid="138249" grpId="0"/>
      <p:bldP spid="137258" grpId="0"/>
      <p:bldP spid="13725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6" name="文本框 139265"/>
          <p:cNvSpPr txBox="1"/>
          <p:nvPr/>
        </p:nvSpPr>
        <p:spPr>
          <a:xfrm>
            <a:off x="182245" y="103505"/>
            <a:ext cx="888301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如图所示，一汽车在雨中沿直线行驶，其速率为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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，下落雨滴的速度方向与铅直方向成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角，偏向于汽车前进方向，速率为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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，车后有一长方形物体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尺寸如图所示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问车速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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多大时，此物体刚好不会被雨水淋湿</a:t>
            </a:r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39267" name="图片 139266" descr="E:/方正转word课程/大学物理·统编（匡乐满）/1/方正/0119.tif"/>
          <p:cNvPicPr>
            <a:picLocks noChangeAspect="1"/>
          </p:cNvPicPr>
          <p:nvPr/>
        </p:nvPicPr>
        <p:blipFill>
          <a:blip r:embed="rId1" r:link="rId2"/>
          <a:srcRect r="49615" b="13339"/>
          <a:stretch>
            <a:fillRect/>
          </a:stretch>
        </p:blipFill>
        <p:spPr>
          <a:xfrm>
            <a:off x="4909185" y="1918335"/>
            <a:ext cx="3987800" cy="2141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268" name="文本框 139267"/>
          <p:cNvSpPr txBox="1"/>
          <p:nvPr/>
        </p:nvSpPr>
        <p:spPr>
          <a:xfrm>
            <a:off x="522288" y="2173288"/>
            <a:ext cx="1890712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因为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13" name="对象 139268"/>
          <p:cNvGraphicFramePr/>
          <p:nvPr/>
        </p:nvGraphicFramePr>
        <p:xfrm>
          <a:off x="2006600" y="2173288"/>
          <a:ext cx="265588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3" imgW="1129665" imgH="241300" progId="Equation.3">
                  <p:embed/>
                </p:oleObj>
              </mc:Choice>
              <mc:Fallback>
                <p:oleObj name="" r:id="rId3" imgW="1129665" imgH="2413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6600" y="2173288"/>
                        <a:ext cx="2655888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9270" name="图片 139269" descr="E:/方正转word课程/大学物理·统编（匡乐满）/1/方正/0119.tif"/>
          <p:cNvPicPr>
            <a:picLocks noChangeAspect="1"/>
          </p:cNvPicPr>
          <p:nvPr/>
        </p:nvPicPr>
        <p:blipFill>
          <a:blip r:embed="rId1" r:link="rId2"/>
          <a:srcRect l="70671" b="13254"/>
          <a:stretch>
            <a:fillRect/>
          </a:stretch>
        </p:blipFill>
        <p:spPr>
          <a:xfrm>
            <a:off x="5801360" y="4059555"/>
            <a:ext cx="2726690" cy="2516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271" name="矩形 139270"/>
          <p:cNvSpPr/>
          <p:nvPr/>
        </p:nvSpPr>
        <p:spPr>
          <a:xfrm>
            <a:off x="611188" y="2938463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所以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16" name="对象 139271"/>
          <p:cNvGraphicFramePr/>
          <p:nvPr/>
        </p:nvGraphicFramePr>
        <p:xfrm>
          <a:off x="1871663" y="2865438"/>
          <a:ext cx="2655887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5" imgW="964565" imgH="254000" progId="Equation.3">
                  <p:embed/>
                </p:oleObj>
              </mc:Choice>
              <mc:Fallback>
                <p:oleObj name="" r:id="rId5" imgW="964565" imgH="2540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1663" y="2865438"/>
                        <a:ext cx="2655887" cy="725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7" name="对象 139272"/>
          <p:cNvGraphicFramePr/>
          <p:nvPr/>
        </p:nvGraphicFramePr>
        <p:xfrm>
          <a:off x="2636838" y="3522663"/>
          <a:ext cx="168116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7" imgW="596265" imgH="215900" progId="Equation.3">
                  <p:embed/>
                </p:oleObj>
              </mc:Choice>
              <mc:Fallback>
                <p:oleObj name="" r:id="rId7" imgW="596265" imgH="2159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6838" y="3522663"/>
                        <a:ext cx="1681162" cy="630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4" name="文本框 139273"/>
          <p:cNvSpPr txBox="1"/>
          <p:nvPr/>
        </p:nvSpPr>
        <p:spPr>
          <a:xfrm>
            <a:off x="431800" y="4241800"/>
            <a:ext cx="5489575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据此可作出矢量图，此时据题要求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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雨车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与铅直方向的夹角为</a:t>
            </a:r>
            <a:r>
              <a:rPr lang="en-US" altLang="zh-CN"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3019" name="对象 139274"/>
          <p:cNvGraphicFramePr/>
          <p:nvPr/>
        </p:nvGraphicFramePr>
        <p:xfrm>
          <a:off x="881063" y="5321300"/>
          <a:ext cx="38258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9" imgW="1788160" imgH="215900" progId="Equation.3">
                  <p:embed/>
                </p:oleObj>
              </mc:Choice>
              <mc:Fallback>
                <p:oleObj name="" r:id="rId9" imgW="1788160" imgH="2159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1063" y="5321300"/>
                        <a:ext cx="3825875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0" name="对象 139275"/>
          <p:cNvGraphicFramePr/>
          <p:nvPr/>
        </p:nvGraphicFramePr>
        <p:xfrm>
          <a:off x="2185988" y="5815013"/>
          <a:ext cx="28352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1" imgW="1358265" imgH="393700" progId="Equation.3">
                  <p:embed/>
                </p:oleObj>
              </mc:Choice>
              <mc:Fallback>
                <p:oleObj name="" r:id="rId11" imgW="1358265" imgH="3937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85988" y="5815013"/>
                        <a:ext cx="2835275" cy="82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0" name="灯片编号占位符 1"/>
          <p:cNvSpPr/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0400" y="5370195"/>
            <a:ext cx="457200" cy="31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/>
      <p:bldP spid="139268" grpId="0"/>
      <p:bldP spid="139271" grpId="0"/>
      <p:bldP spid="1392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3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/>
            <a:fld id="{9A0DB2DC-4C9A-4742-B13C-FB6460FD3503}" type="slidenum">
              <a:rPr lang="en-US" altLang="zh-CN" sz="1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00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314" name="Rectangle 21"/>
          <p:cNvSpPr/>
          <p:nvPr/>
        </p:nvSpPr>
        <p:spPr>
          <a:xfrm>
            <a:off x="-33337" y="127000"/>
            <a:ext cx="8855075" cy="838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spcBef>
                <a:spcPct val="3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           物理学科的研究范围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331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337" y="700088"/>
            <a:ext cx="9112250" cy="5586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矩形 103434"/>
          <p:cNvSpPr/>
          <p:nvPr/>
        </p:nvSpPr>
        <p:spPr>
          <a:xfrm>
            <a:off x="2501900" y="26988"/>
            <a:ext cx="4905375" cy="706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第一章</a:t>
            </a:r>
            <a:r>
              <a:rPr lang="en-US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小结</a:t>
            </a:r>
            <a:endParaRPr lang="zh-CN" altLang="en-US" sz="40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0" name="灯片编号占位符 1"/>
          <p:cNvSpPr/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657" name="对象 1"/>
          <p:cNvGraphicFramePr/>
          <p:nvPr/>
        </p:nvGraphicFramePr>
        <p:xfrm>
          <a:off x="1328738" y="1943100"/>
          <a:ext cx="35718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" imgW="127000" imgH="164465" progId="Equation.3">
                  <p:embed/>
                </p:oleObj>
              </mc:Choice>
              <mc:Fallback>
                <p:oleObj name="" r:id="rId1" imgW="127000" imgH="164465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28738" y="1943100"/>
                        <a:ext cx="357187" cy="430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6" name="文本框 27675"/>
          <p:cNvSpPr txBox="1"/>
          <p:nvPr/>
        </p:nvSpPr>
        <p:spPr>
          <a:xfrm>
            <a:off x="1196975" y="998538"/>
            <a:ext cx="1620838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位置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7" name="文本框 27676"/>
          <p:cNvSpPr txBox="1"/>
          <p:nvPr/>
        </p:nvSpPr>
        <p:spPr>
          <a:xfrm>
            <a:off x="2770188" y="817563"/>
            <a:ext cx="990600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位置变化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8" name="文本框 27677"/>
          <p:cNvSpPr txBox="1"/>
          <p:nvPr/>
        </p:nvSpPr>
        <p:spPr>
          <a:xfrm>
            <a:off x="4613275" y="773113"/>
            <a:ext cx="1349375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位置变化快慢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79" name="文本框 27678"/>
          <p:cNvSpPr txBox="1"/>
          <p:nvPr/>
        </p:nvSpPr>
        <p:spPr>
          <a:xfrm>
            <a:off x="7137400" y="773113"/>
            <a:ext cx="1304925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速度变化快慢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680" name="对象 1"/>
          <p:cNvGraphicFramePr/>
          <p:nvPr/>
        </p:nvGraphicFramePr>
        <p:xfrm>
          <a:off x="2906713" y="1963738"/>
          <a:ext cx="606425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3" imgW="215900" imgH="165100" progId="Equation.3">
                  <p:embed/>
                </p:oleObj>
              </mc:Choice>
              <mc:Fallback>
                <p:oleObj name="" r:id="rId3" imgW="215900" imgH="16510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6713" y="1963738"/>
                        <a:ext cx="606425" cy="43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1" name="对象 1"/>
          <p:cNvGraphicFramePr/>
          <p:nvPr/>
        </p:nvGraphicFramePr>
        <p:xfrm>
          <a:off x="5021263" y="1974850"/>
          <a:ext cx="39211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5" imgW="139700" imgH="177800" progId="Equation.3">
                  <p:embed/>
                </p:oleObj>
              </mc:Choice>
              <mc:Fallback>
                <p:oleObj name="" r:id="rId5" imgW="139700" imgH="1778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1263" y="1974850"/>
                        <a:ext cx="392112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2" name="对象 1"/>
          <p:cNvGraphicFramePr/>
          <p:nvPr/>
        </p:nvGraphicFramePr>
        <p:xfrm>
          <a:off x="7497763" y="1898650"/>
          <a:ext cx="3556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7" imgW="127000" imgH="177165" progId="Equation.3">
                  <p:embed/>
                </p:oleObj>
              </mc:Choice>
              <mc:Fallback>
                <p:oleObj name="" r:id="rId7" imgW="127000" imgH="177165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97763" y="1898650"/>
                        <a:ext cx="355600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3" name="文本框 27682"/>
          <p:cNvSpPr txBox="1"/>
          <p:nvPr/>
        </p:nvSpPr>
        <p:spPr>
          <a:xfrm>
            <a:off x="-63500" y="862013"/>
            <a:ext cx="944563" cy="946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表示形式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84" name="文本框 27683"/>
          <p:cNvSpPr txBox="1"/>
          <p:nvPr/>
        </p:nvSpPr>
        <p:spPr>
          <a:xfrm>
            <a:off x="0" y="2079625"/>
            <a:ext cx="701675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直角坐标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87" name="文本框 27686"/>
          <p:cNvSpPr txBox="1"/>
          <p:nvPr/>
        </p:nvSpPr>
        <p:spPr>
          <a:xfrm>
            <a:off x="1462088" y="3560763"/>
            <a:ext cx="633412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32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en-US" altLang="zh-CN" sz="32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7691" name="对象 1"/>
          <p:cNvGraphicFramePr/>
          <p:nvPr/>
        </p:nvGraphicFramePr>
        <p:xfrm>
          <a:off x="792163" y="2798763"/>
          <a:ext cx="14398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9" imgW="761365" imgH="241300" progId="Equation.3">
                  <p:embed/>
                </p:oleObj>
              </mc:Choice>
              <mc:Fallback>
                <p:oleObj name="" r:id="rId9" imgW="761365" imgH="2413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2163" y="2798763"/>
                        <a:ext cx="1439862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92" name="对象 110598"/>
          <p:cNvGraphicFramePr/>
          <p:nvPr/>
        </p:nvGraphicFramePr>
        <p:xfrm>
          <a:off x="2457450" y="2798763"/>
          <a:ext cx="18002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11" imgW="1015365" imgH="241300" progId="Equation.3">
                  <p:embed/>
                </p:oleObj>
              </mc:Choice>
              <mc:Fallback>
                <p:oleObj name="" r:id="rId11" imgW="1015365" imgH="2413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57450" y="2798763"/>
                        <a:ext cx="1800225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93" name="对象 114691"/>
          <p:cNvGraphicFramePr/>
          <p:nvPr/>
        </p:nvGraphicFramePr>
        <p:xfrm>
          <a:off x="4527550" y="2708275"/>
          <a:ext cx="21971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3" imgW="1129665" imgH="393700" progId="Equation.3">
                  <p:embed/>
                </p:oleObj>
              </mc:Choice>
              <mc:Fallback>
                <p:oleObj name="" r:id="rId13" imgW="1129665" imgH="3937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27550" y="2708275"/>
                        <a:ext cx="2197100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94" name="对象 116742"/>
          <p:cNvGraphicFramePr/>
          <p:nvPr/>
        </p:nvGraphicFramePr>
        <p:xfrm>
          <a:off x="6956425" y="2573338"/>
          <a:ext cx="216058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5" imgW="1346200" imgH="419100" progId="Equation.3">
                  <p:embed/>
                </p:oleObj>
              </mc:Choice>
              <mc:Fallback>
                <p:oleObj name="" r:id="rId15" imgW="1346200" imgH="41910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16">
                        <a:lum brigh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6956425" y="2573338"/>
                        <a:ext cx="2160588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95" name="文本框 27694"/>
          <p:cNvSpPr txBox="1"/>
          <p:nvPr/>
        </p:nvSpPr>
        <p:spPr>
          <a:xfrm>
            <a:off x="0" y="3536950"/>
            <a:ext cx="701675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自然坐标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698" name="对象 1"/>
          <p:cNvGraphicFramePr/>
          <p:nvPr/>
        </p:nvGraphicFramePr>
        <p:xfrm>
          <a:off x="3009900" y="3654425"/>
          <a:ext cx="5715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7" imgW="202565" imgH="177800" progId="Equation.3">
                  <p:embed/>
                </p:oleObj>
              </mc:Choice>
              <mc:Fallback>
                <p:oleObj name="" r:id="rId17" imgW="202565" imgH="1778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09900" y="3654425"/>
                        <a:ext cx="571500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0" name="对象 25"/>
          <p:cNvGraphicFramePr/>
          <p:nvPr/>
        </p:nvGraphicFramePr>
        <p:xfrm>
          <a:off x="4841875" y="3473450"/>
          <a:ext cx="99060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9" imgW="342900" imgH="330200" progId="Equation.3">
                  <p:embed/>
                </p:oleObj>
              </mc:Choice>
              <mc:Fallback>
                <p:oleObj name="" r:id="rId19" imgW="342900" imgH="33020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41875" y="3473450"/>
                        <a:ext cx="990600" cy="766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2" name="对象 124936"/>
          <p:cNvGraphicFramePr/>
          <p:nvPr/>
        </p:nvGraphicFramePr>
        <p:xfrm>
          <a:off x="7002463" y="3473450"/>
          <a:ext cx="18446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21" imgW="889000" imgH="419100" progId="Equation.3">
                  <p:embed/>
                </p:oleObj>
              </mc:Choice>
              <mc:Fallback>
                <p:oleObj name="" r:id="rId21" imgW="889000" imgH="41910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002463" y="3473450"/>
                        <a:ext cx="1844675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03" name="文本框 27702"/>
          <p:cNvSpPr txBox="1"/>
          <p:nvPr/>
        </p:nvSpPr>
        <p:spPr>
          <a:xfrm>
            <a:off x="46038" y="4643438"/>
            <a:ext cx="881062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极坐标系</a:t>
            </a:r>
            <a:endParaRPr lang="zh-CN" altLang="en-US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704" name="对象 27703"/>
          <p:cNvGraphicFramePr/>
          <p:nvPr/>
        </p:nvGraphicFramePr>
        <p:xfrm>
          <a:off x="1196975" y="4778375"/>
          <a:ext cx="9461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23" imgW="520065" imgH="203200" progId="Equation.3">
                  <p:embed/>
                </p:oleObj>
              </mc:Choice>
              <mc:Fallback>
                <p:oleObj name="" r:id="rId23" imgW="520065" imgH="2032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196975" y="4778375"/>
                        <a:ext cx="94615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5" name="对象 27704"/>
          <p:cNvGraphicFramePr/>
          <p:nvPr/>
        </p:nvGraphicFramePr>
        <p:xfrm>
          <a:off x="2951163" y="4733925"/>
          <a:ext cx="541337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25" imgW="240665" imgH="177800" progId="Equation.3">
                  <p:embed/>
                </p:oleObj>
              </mc:Choice>
              <mc:Fallback>
                <p:oleObj name="" r:id="rId25" imgW="240665" imgH="1778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951163" y="4733925"/>
                        <a:ext cx="541337" cy="398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7" name="对象 128026"/>
          <p:cNvGraphicFramePr/>
          <p:nvPr/>
        </p:nvGraphicFramePr>
        <p:xfrm>
          <a:off x="4662488" y="4419600"/>
          <a:ext cx="11239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27" imgW="508000" imgH="393700" progId="Equation.3">
                  <p:embed/>
                </p:oleObj>
              </mc:Choice>
              <mc:Fallback>
                <p:oleObj name="" r:id="rId27" imgW="508000" imgH="39370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662488" y="4419600"/>
                        <a:ext cx="1123950" cy="887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9" name="对象 128026"/>
          <p:cNvGraphicFramePr/>
          <p:nvPr/>
        </p:nvGraphicFramePr>
        <p:xfrm>
          <a:off x="7316788" y="4419600"/>
          <a:ext cx="11525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29" imgW="520700" imgH="393700" progId="Equation.3">
                  <p:embed/>
                </p:oleObj>
              </mc:Choice>
              <mc:Fallback>
                <p:oleObj name="" r:id="rId29" imgW="520700" imgH="3937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316788" y="4419600"/>
                        <a:ext cx="1152525" cy="887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10" name="文本框 27709"/>
          <p:cNvSpPr txBox="1"/>
          <p:nvPr/>
        </p:nvSpPr>
        <p:spPr>
          <a:xfrm>
            <a:off x="765175" y="5768975"/>
            <a:ext cx="1062038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关系：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711" name="对象 130055"/>
          <p:cNvGraphicFramePr/>
          <p:nvPr/>
        </p:nvGraphicFramePr>
        <p:xfrm>
          <a:off x="2584450" y="5499100"/>
          <a:ext cx="13049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31" imgW="608330" imgH="177800" progId="Equation.3">
                  <p:embed/>
                </p:oleObj>
              </mc:Choice>
              <mc:Fallback>
                <p:oleObj name="" r:id="rId31" imgW="608330" imgH="177800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584450" y="5499100"/>
                        <a:ext cx="1304925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12" name="对象 129036"/>
          <p:cNvGraphicFramePr/>
          <p:nvPr/>
        </p:nvGraphicFramePr>
        <p:xfrm>
          <a:off x="4386263" y="5526088"/>
          <a:ext cx="143510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33" imgW="647700" imgH="190500" progId="Equation.3">
                  <p:embed/>
                </p:oleObj>
              </mc:Choice>
              <mc:Fallback>
                <p:oleObj name="" r:id="rId33" imgW="647700" imgH="19050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386263" y="5526088"/>
                        <a:ext cx="1435100" cy="423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13" name="对象 130056"/>
          <p:cNvGraphicFramePr/>
          <p:nvPr/>
        </p:nvGraphicFramePr>
        <p:xfrm>
          <a:off x="2586038" y="6175375"/>
          <a:ext cx="128111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35" imgW="546100" imgH="228600" progId="Equation.3">
                  <p:embed/>
                </p:oleObj>
              </mc:Choice>
              <mc:Fallback>
                <p:oleObj name="" r:id="rId35" imgW="546100" imgH="2286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586038" y="6175375"/>
                        <a:ext cx="1281112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14" name="对象 130057"/>
          <p:cNvGraphicFramePr/>
          <p:nvPr/>
        </p:nvGraphicFramePr>
        <p:xfrm>
          <a:off x="4387850" y="6040438"/>
          <a:ext cx="15271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37" imgW="571500" imgH="241300" progId="Equation.3">
                  <p:embed/>
                </p:oleObj>
              </mc:Choice>
              <mc:Fallback>
                <p:oleObj name="" r:id="rId37" imgW="571500" imgH="2413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387850" y="6040438"/>
                        <a:ext cx="1527175" cy="646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7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7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7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7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7" grpId="0"/>
      <p:bldP spid="27678" grpId="0"/>
      <p:bldP spid="27679" grpId="0"/>
      <p:bldP spid="27683" grpId="0"/>
      <p:bldP spid="27684" grpId="0"/>
      <p:bldP spid="27687" grpId="0"/>
      <p:bldP spid="27695" grpId="0"/>
      <p:bldP spid="27703" grpId="0"/>
      <p:bldP spid="277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标题 38913"/>
          <p:cNvSpPr>
            <a:spLocks noGrp="1"/>
          </p:cNvSpPr>
          <p:nvPr>
            <p:ph type="title"/>
          </p:nvPr>
        </p:nvSpPr>
        <p:spPr>
          <a:xfrm>
            <a:off x="457200" y="98425"/>
            <a:ext cx="8229600" cy="1143000"/>
          </a:xfrm>
        </p:spPr>
        <p:txBody>
          <a:bodyPr anchor="ctr"/>
          <a:p>
            <a:r>
              <a:rPr lang="zh-CN" altLang="en-US" dirty="0"/>
              <a:t> </a:t>
            </a:r>
            <a:r>
              <a:rPr lang="zh-CN" altLang="en-US" sz="4000" dirty="0">
                <a:solidFill>
                  <a:srgbClr val="0000FF"/>
                </a:solidFill>
              </a:rPr>
              <a:t>相对运动坐标系下物理量的变换</a:t>
            </a:r>
            <a:endParaRPr lang="en-US" altLang="zh-CN" sz="4000">
              <a:solidFill>
                <a:srgbClr val="0000FF"/>
              </a:solidFill>
            </a:endParaRPr>
          </a:p>
        </p:txBody>
      </p:sp>
      <p:sp>
        <p:nvSpPr>
          <p:cNvPr id="137244" name="文本框 137243"/>
          <p:cNvSpPr txBox="1"/>
          <p:nvPr/>
        </p:nvSpPr>
        <p:spPr>
          <a:xfrm>
            <a:off x="652463" y="1423988"/>
            <a:ext cx="34671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位矢变换关系：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8917" name="对象 137244"/>
          <p:cNvGraphicFramePr/>
          <p:nvPr/>
        </p:nvGraphicFramePr>
        <p:xfrm>
          <a:off x="3535363" y="1358900"/>
          <a:ext cx="26193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" imgW="647700" imgH="241300" progId="Equation.3">
                  <p:embed/>
                </p:oleObj>
              </mc:Choice>
              <mc:Fallback>
                <p:oleObj name="" r:id="rId1" imgW="647700" imgH="24130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35363" y="1358900"/>
                        <a:ext cx="2619375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246" name="组合 137245"/>
          <p:cNvGrpSpPr/>
          <p:nvPr/>
        </p:nvGrpSpPr>
        <p:grpSpPr>
          <a:xfrm>
            <a:off x="3487738" y="1897063"/>
            <a:ext cx="2473325" cy="706437"/>
            <a:chOff x="867" y="1281"/>
            <a:chExt cx="1558" cy="445"/>
          </a:xfrm>
        </p:grpSpPr>
        <p:sp>
          <p:nvSpPr>
            <p:cNvPr id="69637" name="矩形 137246"/>
            <p:cNvSpPr/>
            <p:nvPr/>
          </p:nvSpPr>
          <p:spPr>
            <a:xfrm>
              <a:off x="867" y="1281"/>
              <a:ext cx="454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绝对位矢</a:t>
              </a:r>
              <a:endPara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38" name="矩形 137247"/>
            <p:cNvSpPr/>
            <p:nvPr/>
          </p:nvSpPr>
          <p:spPr>
            <a:xfrm>
              <a:off x="1377" y="1281"/>
              <a:ext cx="482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0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牵连位矢</a:t>
              </a:r>
              <a:endPara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39" name="矩形 137248"/>
            <p:cNvSpPr/>
            <p:nvPr/>
          </p:nvSpPr>
          <p:spPr>
            <a:xfrm>
              <a:off x="1888" y="1281"/>
              <a:ext cx="537" cy="4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sz="2000" dirty="0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相对位矢</a:t>
              </a:r>
              <a:endPara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37243"/>
          <p:cNvSpPr txBox="1"/>
          <p:nvPr/>
        </p:nvSpPr>
        <p:spPr>
          <a:xfrm>
            <a:off x="696913" y="2843213"/>
            <a:ext cx="34671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位移变换关系：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8923" name="对象 137250"/>
          <p:cNvGraphicFramePr/>
          <p:nvPr/>
        </p:nvGraphicFramePr>
        <p:xfrm>
          <a:off x="3535363" y="2933700"/>
          <a:ext cx="21590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3" imgW="926465" imgH="241300" progId="Equation.3">
                  <p:embed/>
                </p:oleObj>
              </mc:Choice>
              <mc:Fallback>
                <p:oleObj name="" r:id="rId3" imgW="926465" imgH="241300" progId="Equation.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5363" y="2933700"/>
                        <a:ext cx="2159000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137243"/>
          <p:cNvSpPr txBox="1"/>
          <p:nvPr/>
        </p:nvSpPr>
        <p:spPr>
          <a:xfrm>
            <a:off x="698500" y="4102100"/>
            <a:ext cx="34671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速度变换关系：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8925" name="对象 137252"/>
          <p:cNvGraphicFramePr/>
          <p:nvPr/>
        </p:nvGraphicFramePr>
        <p:xfrm>
          <a:off x="3668713" y="4029075"/>
          <a:ext cx="229552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5" imgW="698500" imgH="241300" progId="Equation.3">
                  <p:embed/>
                </p:oleObj>
              </mc:Choice>
              <mc:Fallback>
                <p:oleObj name="" r:id="rId5" imgW="698500" imgH="241300" progId="Equation.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8713" y="4029075"/>
                        <a:ext cx="2295525" cy="674688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bg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137243"/>
          <p:cNvSpPr txBox="1"/>
          <p:nvPr/>
        </p:nvSpPr>
        <p:spPr>
          <a:xfrm>
            <a:off x="744538" y="5364163"/>
            <a:ext cx="346710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加速度变换关系：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8930" name="对象 138246"/>
          <p:cNvGraphicFramePr/>
          <p:nvPr/>
        </p:nvGraphicFramePr>
        <p:xfrm>
          <a:off x="3759200" y="5273675"/>
          <a:ext cx="20701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7" imgW="685800" imgH="241300" progId="Equation.3">
                  <p:embed/>
                </p:oleObj>
              </mc:Choice>
              <mc:Fallback>
                <p:oleObj name="" r:id="rId7" imgW="685800" imgH="241300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9200" y="5273675"/>
                        <a:ext cx="2070100" cy="728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7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44" grpId="0"/>
      <p:bldP spid="2" grpId="0"/>
      <p:bldP spid="3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标题 36865"/>
          <p:cNvSpPr>
            <a:spLocks noGrp="1"/>
          </p:cNvSpPr>
          <p:nvPr>
            <p:ph type="title"/>
          </p:nvPr>
        </p:nvSpPr>
        <p:spPr>
          <a:xfrm>
            <a:off x="161925" y="188913"/>
            <a:ext cx="8229600" cy="1143000"/>
          </a:xfrm>
        </p:spPr>
        <p:txBody>
          <a:bodyPr anchor="ctr"/>
          <a:p>
            <a:r>
              <a:rPr lang="zh-CN" altLang="en-US" dirty="0">
                <a:solidFill>
                  <a:srgbClr val="0000FF"/>
                </a:solidFill>
              </a:rPr>
              <a:t>重点内容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36868" name="对象 146437"/>
          <p:cNvGraphicFramePr/>
          <p:nvPr/>
        </p:nvGraphicFramePr>
        <p:xfrm>
          <a:off x="3627438" y="1662113"/>
          <a:ext cx="10350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" imgW="469900" imgH="393700" progId="Equation.3">
                  <p:embed/>
                </p:oleObj>
              </mc:Choice>
              <mc:Fallback>
                <p:oleObj name="" r:id="rId1" imgW="469900" imgH="3937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27438" y="1662113"/>
                        <a:ext cx="1035050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对象 146438"/>
          <p:cNvGraphicFramePr/>
          <p:nvPr/>
        </p:nvGraphicFramePr>
        <p:xfrm>
          <a:off x="5292725" y="1704975"/>
          <a:ext cx="121443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3" imgW="495300" imgH="393700" progId="Equation.3">
                  <p:embed/>
                </p:oleObj>
              </mc:Choice>
              <mc:Fallback>
                <p:oleObj name="" r:id="rId3" imgW="495300" imgH="39370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2725" y="1704975"/>
                        <a:ext cx="1214438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对象 146437"/>
          <p:cNvGraphicFramePr/>
          <p:nvPr/>
        </p:nvGraphicFramePr>
        <p:xfrm>
          <a:off x="1016000" y="1798638"/>
          <a:ext cx="14414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5" imgW="507365" imgH="203200" progId="Equation.3">
                  <p:embed/>
                </p:oleObj>
              </mc:Choice>
              <mc:Fallback>
                <p:oleObj name="" r:id="rId5" imgW="507365" imgH="203200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6000" y="1798638"/>
                        <a:ext cx="1441450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1" name="右箭头 21520"/>
          <p:cNvSpPr/>
          <p:nvPr/>
        </p:nvSpPr>
        <p:spPr>
          <a:xfrm>
            <a:off x="2636838" y="1933575"/>
            <a:ext cx="720725" cy="314325"/>
          </a:xfrm>
          <a:prstGeom prst="rightArrow">
            <a:avLst>
              <a:gd name="adj1" fmla="val 50000"/>
              <a:gd name="adj2" fmla="val 5706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6873" name="对象 146441"/>
          <p:cNvGraphicFramePr/>
          <p:nvPr/>
        </p:nvGraphicFramePr>
        <p:xfrm>
          <a:off x="3716338" y="4443413"/>
          <a:ext cx="22955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7" imgW="837565" imgH="355600" progId="Equation.3">
                  <p:embed/>
                </p:oleObj>
              </mc:Choice>
              <mc:Fallback>
                <p:oleObj name="" r:id="rId7" imgW="837565" imgH="35560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6338" y="4443413"/>
                        <a:ext cx="2295525" cy="785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4" name="对象 146445"/>
          <p:cNvGraphicFramePr/>
          <p:nvPr/>
        </p:nvGraphicFramePr>
        <p:xfrm>
          <a:off x="3716338" y="3362325"/>
          <a:ext cx="19224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9" imgW="812165" imgH="355600" progId="Equation.3">
                  <p:embed/>
                </p:oleObj>
              </mc:Choice>
              <mc:Fallback>
                <p:oleObj name="" r:id="rId9" imgW="812165" imgH="355600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16338" y="3362325"/>
                        <a:ext cx="1922462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5" name="对象 146440"/>
          <p:cNvGraphicFramePr/>
          <p:nvPr/>
        </p:nvGraphicFramePr>
        <p:xfrm>
          <a:off x="1816100" y="4532313"/>
          <a:ext cx="685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11" imgW="127000" imgH="177165" progId="Equation.3">
                  <p:embed/>
                </p:oleObj>
              </mc:Choice>
              <mc:Fallback>
                <p:oleObj name="" r:id="rId11" imgW="127000" imgH="177165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16100" y="4532313"/>
                        <a:ext cx="685800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3" name="右箭头 21522"/>
          <p:cNvSpPr/>
          <p:nvPr/>
        </p:nvSpPr>
        <p:spPr>
          <a:xfrm>
            <a:off x="2592388" y="4711700"/>
            <a:ext cx="765175" cy="225425"/>
          </a:xfrm>
          <a:prstGeom prst="rightArrow">
            <a:avLst>
              <a:gd name="adj1" fmla="val 50000"/>
              <a:gd name="adj2" fmla="val 8448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24" name="右箭头 21523"/>
          <p:cNvSpPr/>
          <p:nvPr/>
        </p:nvSpPr>
        <p:spPr>
          <a:xfrm>
            <a:off x="2592388" y="3632200"/>
            <a:ext cx="765175" cy="225425"/>
          </a:xfrm>
          <a:prstGeom prst="rightArrow">
            <a:avLst>
              <a:gd name="adj1" fmla="val 50000"/>
              <a:gd name="adj2" fmla="val 8448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9" name="文本框 36878"/>
          <p:cNvSpPr txBox="1"/>
          <p:nvPr/>
        </p:nvSpPr>
        <p:spPr>
          <a:xfrm>
            <a:off x="1169988" y="4125913"/>
            <a:ext cx="611187" cy="809625"/>
          </a:xfrm>
          <a:prstGeom prst="rect">
            <a:avLst/>
          </a:prstGeom>
          <a:noFill/>
          <a:ln w="9525">
            <a:noFill/>
          </a:ln>
        </p:spPr>
        <p:txBody>
          <a:bodyPr vert="eaVert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6881" name="对象 146437"/>
          <p:cNvGraphicFramePr/>
          <p:nvPr/>
        </p:nvGraphicFramePr>
        <p:xfrm>
          <a:off x="1871663" y="3543300"/>
          <a:ext cx="487362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3" imgW="139700" imgH="177800" progId="Equation.3">
                  <p:embed/>
                </p:oleObj>
              </mc:Choice>
              <mc:Fallback>
                <p:oleObj name="" r:id="rId13" imgW="139700" imgH="1778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71663" y="3543300"/>
                        <a:ext cx="487362" cy="436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3" name="文本框 36882"/>
          <p:cNvSpPr txBox="1"/>
          <p:nvPr/>
        </p:nvSpPr>
        <p:spPr>
          <a:xfrm>
            <a:off x="6913563" y="1763713"/>
            <a:ext cx="148431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求导！</a:t>
            </a:r>
            <a:endParaRPr lang="zh-CN" altLang="en-US" sz="3200" noProof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84" name="文本框 36883"/>
          <p:cNvSpPr txBox="1"/>
          <p:nvPr/>
        </p:nvSpPr>
        <p:spPr>
          <a:xfrm>
            <a:off x="6958013" y="3833813"/>
            <a:ext cx="148431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noProof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积分！</a:t>
            </a:r>
            <a:endParaRPr lang="zh-CN" altLang="en-US" sz="3200" noProof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9" grpId="0"/>
      <p:bldP spid="36883" grpId="0"/>
      <p:bldP spid="3688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标题 37889"/>
          <p:cNvSpPr>
            <a:spLocks noGrp="1"/>
          </p:cNvSpPr>
          <p:nvPr>
            <p:ph type="title"/>
          </p:nvPr>
        </p:nvSpPr>
        <p:spPr>
          <a:xfrm>
            <a:off x="206375" y="0"/>
            <a:ext cx="8229600" cy="1143000"/>
          </a:xfrm>
        </p:spPr>
        <p:txBody>
          <a:bodyPr anchor="ctr"/>
          <a:p>
            <a:r>
              <a:rPr lang="zh-CN" altLang="en-US" sz="4000" dirty="0">
                <a:solidFill>
                  <a:srgbClr val="0000FF"/>
                </a:solidFill>
              </a:rPr>
              <a:t>难点内容</a:t>
            </a:r>
            <a:endParaRPr lang="zh-CN" altLang="en-US" sz="4000" dirty="0">
              <a:solidFill>
                <a:srgbClr val="0000FF"/>
              </a:solidFill>
            </a:endParaRPr>
          </a:p>
        </p:txBody>
      </p:sp>
      <p:graphicFrame>
        <p:nvGraphicFramePr>
          <p:cNvPr id="37893" name="对象 146437"/>
          <p:cNvGraphicFramePr/>
          <p:nvPr/>
        </p:nvGraphicFramePr>
        <p:xfrm>
          <a:off x="1331913" y="1452563"/>
          <a:ext cx="612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1" imgW="215900" imgH="165100" progId="Equation.3">
                  <p:embed/>
                </p:oleObj>
              </mc:Choice>
              <mc:Fallback>
                <p:oleObj name="" r:id="rId1" imgW="215900" imgH="16510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913" y="1452563"/>
                        <a:ext cx="612775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3" name="文本框 37902"/>
          <p:cNvSpPr txBox="1"/>
          <p:nvPr/>
        </p:nvSpPr>
        <p:spPr>
          <a:xfrm>
            <a:off x="119063" y="819150"/>
            <a:ext cx="2655887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几个易混淆量：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904" name="对象 146437"/>
          <p:cNvGraphicFramePr/>
          <p:nvPr/>
        </p:nvGraphicFramePr>
        <p:xfrm>
          <a:off x="1328738" y="2493963"/>
          <a:ext cx="5778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3" imgW="202565" imgH="177800" progId="Equation.3">
                  <p:embed/>
                </p:oleObj>
              </mc:Choice>
              <mc:Fallback>
                <p:oleObj name="" r:id="rId3" imgW="202565" imgH="177800" progId="Equation.3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8738" y="2493963"/>
                        <a:ext cx="577850" cy="512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5" name="对象 146437"/>
          <p:cNvGraphicFramePr/>
          <p:nvPr/>
        </p:nvGraphicFramePr>
        <p:xfrm>
          <a:off x="4752975" y="2451100"/>
          <a:ext cx="54133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5" imgW="189865" imgH="177800" progId="Equation.3">
                  <p:embed/>
                </p:oleObj>
              </mc:Choice>
              <mc:Fallback>
                <p:oleObj name="" r:id="rId5" imgW="189865" imgH="177800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2975" y="2451100"/>
                        <a:ext cx="541338" cy="512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6" name="对象 146437"/>
          <p:cNvGraphicFramePr/>
          <p:nvPr/>
        </p:nvGraphicFramePr>
        <p:xfrm>
          <a:off x="4711700" y="1420813"/>
          <a:ext cx="5778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7" imgW="203200" imgH="165100" progId="Equation.3">
                  <p:embed/>
                </p:oleObj>
              </mc:Choice>
              <mc:Fallback>
                <p:oleObj name="" r:id="rId7" imgW="203200" imgH="165100" progId="Equation.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11700" y="1420813"/>
                        <a:ext cx="577850" cy="476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9" name="对象 146437"/>
          <p:cNvGraphicFramePr/>
          <p:nvPr/>
        </p:nvGraphicFramePr>
        <p:xfrm>
          <a:off x="2946400" y="1350963"/>
          <a:ext cx="757238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9" imgW="266065" imgH="253365" progId="Equation.3">
                  <p:embed/>
                </p:oleObj>
              </mc:Choice>
              <mc:Fallback>
                <p:oleObj name="" r:id="rId9" imgW="266065" imgH="253365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46400" y="1350963"/>
                        <a:ext cx="757238" cy="731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0" name="对象 146437"/>
          <p:cNvGraphicFramePr/>
          <p:nvPr/>
        </p:nvGraphicFramePr>
        <p:xfrm>
          <a:off x="2871788" y="2363788"/>
          <a:ext cx="684212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11" imgW="241300" imgH="254000" progId="Equation.3">
                  <p:embed/>
                </p:oleObj>
              </mc:Choice>
              <mc:Fallback>
                <p:oleObj name="" r:id="rId11" imgW="241300" imgH="254000" progId="Equation.3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71788" y="2363788"/>
                        <a:ext cx="684212" cy="731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2" name="文本框 37911"/>
          <p:cNvSpPr txBox="1"/>
          <p:nvPr/>
        </p:nvSpPr>
        <p:spPr>
          <a:xfrm>
            <a:off x="206375" y="4278313"/>
            <a:ext cx="4679950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自然坐标系下物理量的描述：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913" name="对象 25"/>
          <p:cNvGraphicFramePr/>
          <p:nvPr/>
        </p:nvGraphicFramePr>
        <p:xfrm>
          <a:off x="1073150" y="5356225"/>
          <a:ext cx="19796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13" imgW="571500" imgH="330200" progId="Equation.3">
                  <p:embed/>
                </p:oleObj>
              </mc:Choice>
              <mc:Fallback>
                <p:oleObj name="" r:id="rId13" imgW="571500" imgH="33020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73150" y="5356225"/>
                        <a:ext cx="1979613" cy="944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4" name="对象 124936"/>
          <p:cNvGraphicFramePr/>
          <p:nvPr/>
        </p:nvGraphicFramePr>
        <p:xfrm>
          <a:off x="4038600" y="5400675"/>
          <a:ext cx="23399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5" imgW="1117600" imgH="419100" progId="Equation.3">
                  <p:embed/>
                </p:oleObj>
              </mc:Choice>
              <mc:Fallback>
                <p:oleObj name="" r:id="rId15" imgW="1117600" imgH="4191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38600" y="5400675"/>
                        <a:ext cx="2339975" cy="944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46437"/>
          <p:cNvGraphicFramePr/>
          <p:nvPr/>
        </p:nvGraphicFramePr>
        <p:xfrm>
          <a:off x="6386513" y="1385888"/>
          <a:ext cx="5778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17" imgW="203200" imgH="177165" progId="Equation.3">
                  <p:embed/>
                </p:oleObj>
              </mc:Choice>
              <mc:Fallback>
                <p:oleObj name="" r:id="rId17" imgW="203200" imgH="177165" progId="Equation.3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86513" y="1385888"/>
                        <a:ext cx="577850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146437"/>
          <p:cNvGraphicFramePr/>
          <p:nvPr/>
        </p:nvGraphicFramePr>
        <p:xfrm>
          <a:off x="6423025" y="2451100"/>
          <a:ext cx="5429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19" imgW="190500" imgH="177165" progId="Equation.3">
                  <p:embed/>
                </p:oleObj>
              </mc:Choice>
              <mc:Fallback>
                <p:oleObj name="" r:id="rId19" imgW="190500" imgH="177165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423025" y="2451100"/>
                        <a:ext cx="542925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17563" y="3317875"/>
            <a:ext cx="752475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D0D0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平均速度，平均速率，瞬时速度，瞬时速率</a:t>
            </a:r>
            <a:endParaRPr lang="zh-CN" altLang="en-US" dirty="0">
              <a:solidFill>
                <a:srgbClr val="0D0D0D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3" grpId="0"/>
      <p:bldP spid="37912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标题 36865"/>
          <p:cNvSpPr>
            <a:spLocks noGrp="1"/>
          </p:cNvSpPr>
          <p:nvPr>
            <p:ph type="title"/>
          </p:nvPr>
        </p:nvSpPr>
        <p:spPr>
          <a:xfrm>
            <a:off x="161925" y="-33337"/>
            <a:ext cx="8229600" cy="1143000"/>
          </a:xfrm>
        </p:spPr>
        <p:txBody>
          <a:bodyPr anchor="ctr"/>
          <a:p>
            <a:r>
              <a:rPr lang="zh-CN" altLang="en-US" sz="3600" b="1" dirty="0">
                <a:solidFill>
                  <a:srgbClr val="0000FF"/>
                </a:solidFill>
              </a:rPr>
              <a:t>小 结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aphicFrame>
        <p:nvGraphicFramePr>
          <p:cNvPr id="36868" name="对象 146437"/>
          <p:cNvGraphicFramePr/>
          <p:nvPr/>
        </p:nvGraphicFramePr>
        <p:xfrm>
          <a:off x="4605655" y="1591945"/>
          <a:ext cx="974090" cy="75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" imgW="469900" imgH="393700" progId="Equation.3">
                  <p:embed/>
                </p:oleObj>
              </mc:Choice>
              <mc:Fallback>
                <p:oleObj name="" r:id="rId1" imgW="469900" imgH="39370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05655" y="1591945"/>
                        <a:ext cx="974090" cy="759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对象 146438"/>
          <p:cNvGraphicFramePr/>
          <p:nvPr/>
        </p:nvGraphicFramePr>
        <p:xfrm>
          <a:off x="5959475" y="1635760"/>
          <a:ext cx="847725" cy="74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3" imgW="495300" imgH="393700" progId="Equation.3">
                  <p:embed/>
                </p:oleObj>
              </mc:Choice>
              <mc:Fallback>
                <p:oleObj name="" r:id="rId3" imgW="495300" imgH="39370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9475" y="1635760"/>
                        <a:ext cx="847725" cy="7486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对象 146437"/>
          <p:cNvGraphicFramePr/>
          <p:nvPr/>
        </p:nvGraphicFramePr>
        <p:xfrm>
          <a:off x="1416050" y="1739265"/>
          <a:ext cx="1348740" cy="467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5" imgW="507365" imgH="203200" progId="Equation.3">
                  <p:embed/>
                </p:oleObj>
              </mc:Choice>
              <mc:Fallback>
                <p:oleObj name="" r:id="rId5" imgW="507365" imgH="203200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6050" y="1739265"/>
                        <a:ext cx="1348740" cy="4673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3" name="文本框 36882"/>
          <p:cNvSpPr txBox="1"/>
          <p:nvPr/>
        </p:nvSpPr>
        <p:spPr>
          <a:xfrm>
            <a:off x="3395980" y="1444625"/>
            <a:ext cx="7524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noProof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求导</a:t>
            </a:r>
            <a:endParaRPr lang="zh-CN" altLang="en-US" sz="2000" noProof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84" name="文本框 36883"/>
          <p:cNvSpPr txBox="1"/>
          <p:nvPr/>
        </p:nvSpPr>
        <p:spPr>
          <a:xfrm>
            <a:off x="3425190" y="2068830"/>
            <a:ext cx="6946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noProof="1" dirty="0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积分</a:t>
            </a:r>
            <a:endParaRPr lang="zh-CN" altLang="en-US" sz="2000" b="1" noProof="1" dirty="0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8810" y="821055"/>
            <a:ext cx="33070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一、两类问题</a:t>
            </a:r>
            <a:endParaRPr lang="zh-CN" altLang="en-US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910" y="2674620"/>
            <a:ext cx="63836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noProof="1" dirty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二、自然坐标系和极坐标系</a:t>
            </a:r>
            <a:endParaRPr lang="zh-CN" altLang="en-US" noProof="1" dirty="0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graphicFrame>
        <p:nvGraphicFramePr>
          <p:cNvPr id="37913" name="对象 25"/>
          <p:cNvGraphicFramePr/>
          <p:nvPr/>
        </p:nvGraphicFramePr>
        <p:xfrm>
          <a:off x="1214755" y="3521710"/>
          <a:ext cx="1979613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7" imgW="571500" imgH="330200" progId="Equation.3">
                  <p:embed/>
                </p:oleObj>
              </mc:Choice>
              <mc:Fallback>
                <p:oleObj name="" r:id="rId7" imgW="571500" imgH="33020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4755" y="3521710"/>
                        <a:ext cx="1979613" cy="944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4" name="对象 124936"/>
          <p:cNvGraphicFramePr/>
          <p:nvPr/>
        </p:nvGraphicFramePr>
        <p:xfrm>
          <a:off x="3733483" y="3521552"/>
          <a:ext cx="2153920" cy="944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9" imgW="1028700" imgH="419100" progId="Equation.3">
                  <p:embed/>
                </p:oleObj>
              </mc:Choice>
              <mc:Fallback>
                <p:oleObj name="" r:id="rId9" imgW="1028700" imgH="419100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33483" y="3521552"/>
                        <a:ext cx="2153920" cy="9448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13" name="对象 130056"/>
          <p:cNvGraphicFramePr/>
          <p:nvPr/>
        </p:nvGraphicFramePr>
        <p:xfrm>
          <a:off x="6596063" y="4716780"/>
          <a:ext cx="128111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11" imgW="546100" imgH="228600" progId="Equation.3">
                  <p:embed/>
                </p:oleObj>
              </mc:Choice>
              <mc:Fallback>
                <p:oleObj name="" r:id="rId11" imgW="546100" imgH="2286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6063" y="4716780"/>
                        <a:ext cx="1281112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14" name="对象 130057"/>
          <p:cNvGraphicFramePr/>
          <p:nvPr/>
        </p:nvGraphicFramePr>
        <p:xfrm>
          <a:off x="6640830" y="5400040"/>
          <a:ext cx="1409065" cy="550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13" imgW="571500" imgH="241300" progId="Equation.3">
                  <p:embed/>
                </p:oleObj>
              </mc:Choice>
              <mc:Fallback>
                <p:oleObj name="" r:id="rId13" imgW="571500" imgH="2413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40830" y="5400040"/>
                        <a:ext cx="1409065" cy="5505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左右箭头 2"/>
          <p:cNvSpPr/>
          <p:nvPr/>
        </p:nvSpPr>
        <p:spPr>
          <a:xfrm>
            <a:off x="2915285" y="1877695"/>
            <a:ext cx="1529715" cy="1911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7707" name="对象 128026"/>
          <p:cNvGraphicFramePr/>
          <p:nvPr/>
        </p:nvGraphicFramePr>
        <p:xfrm>
          <a:off x="1550988" y="5264150"/>
          <a:ext cx="11239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5" imgW="508000" imgH="393700" progId="Equation.3">
                  <p:embed/>
                </p:oleObj>
              </mc:Choice>
              <mc:Fallback>
                <p:oleObj name="" r:id="rId15" imgW="508000" imgH="39370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50988" y="5264150"/>
                        <a:ext cx="1123950" cy="887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09" name="对象 128026"/>
          <p:cNvGraphicFramePr/>
          <p:nvPr/>
        </p:nvGraphicFramePr>
        <p:xfrm>
          <a:off x="4205288" y="5264150"/>
          <a:ext cx="11525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7" imgW="520700" imgH="393700" progId="Equation.3">
                  <p:embed/>
                </p:oleObj>
              </mc:Choice>
              <mc:Fallback>
                <p:oleObj name="" r:id="rId17" imgW="520700" imgH="393700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05288" y="5264150"/>
                        <a:ext cx="1152525" cy="887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12" name="对象 129036"/>
          <p:cNvGraphicFramePr/>
          <p:nvPr/>
        </p:nvGraphicFramePr>
        <p:xfrm>
          <a:off x="6640831" y="4072097"/>
          <a:ext cx="1097915" cy="394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9" imgW="495300" imgH="177165" progId="Equation.3">
                  <p:embed/>
                </p:oleObj>
              </mc:Choice>
              <mc:Fallback>
                <p:oleObj name="" r:id="rId19" imgW="495300" imgH="177165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40831" y="4072097"/>
                        <a:ext cx="1097915" cy="3943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大括号 8"/>
          <p:cNvSpPr/>
          <p:nvPr/>
        </p:nvSpPr>
        <p:spPr>
          <a:xfrm>
            <a:off x="6056630" y="4015105"/>
            <a:ext cx="135255" cy="1935480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3" grpId="0"/>
      <p:bldP spid="36884" grpId="0"/>
      <p:bldP spid="2" grpId="0"/>
      <p:bldP spid="5" grpId="0"/>
      <p:bldP spid="3" grpId="0" bldLvl="0" animBg="1"/>
      <p:bldP spid="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矩形 133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>
              <a:spcBef>
                <a:spcPct val="0"/>
              </a:spcBef>
            </a:pPr>
            <a:endParaRPr 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5" name="文本框 13314"/>
          <p:cNvSpPr txBox="1"/>
          <p:nvPr/>
        </p:nvSpPr>
        <p:spPr>
          <a:xfrm>
            <a:off x="219075" y="792480"/>
            <a:ext cx="8673465" cy="12725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1047750" indent="-1047750">
              <a:lnSpc>
                <a:spcPct val="120000"/>
              </a:lnSpc>
            </a:pPr>
            <a:r>
              <a:rPr lang="zh-CN" altLang="en-US" sz="32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力学：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研究物体作机械运动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物体位置随时间的变化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的规律及其应用的科学。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6" name="文本框 13315"/>
          <p:cNvSpPr txBox="1"/>
          <p:nvPr/>
        </p:nvSpPr>
        <p:spPr>
          <a:xfrm>
            <a:off x="174625" y="2678748"/>
            <a:ext cx="4035425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力学可分二大部分：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7" name="文本框 13316"/>
          <p:cNvSpPr txBox="1"/>
          <p:nvPr/>
        </p:nvSpPr>
        <p:spPr>
          <a:xfrm>
            <a:off x="1036955" y="3565525"/>
            <a:ext cx="782002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b="1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运动学：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研究物体位置随时间变化的描述。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8" name="文本框 13317"/>
          <p:cNvSpPr txBox="1"/>
          <p:nvPr/>
        </p:nvSpPr>
        <p:spPr>
          <a:xfrm>
            <a:off x="993775" y="4575175"/>
            <a:ext cx="7818755" cy="13709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1428750" indent="-1428750">
              <a:lnSpc>
                <a:spcPct val="130000"/>
              </a:lnSpc>
            </a:pPr>
            <a:r>
              <a:rPr lang="zh-CN" altLang="en-US" sz="3200" b="1" dirty="0">
                <a:solidFill>
                  <a:srgbClr val="FF5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动力学：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研究物体的机械运动和物体相互  作用力之间的关系。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  <p:bldP spid="13316" grpId="0"/>
      <p:bldP spid="13317" grpId="0"/>
      <p:bldP spid="133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矩形 14360" descr="flower111"/>
          <p:cNvSpPr/>
          <p:nvPr/>
        </p:nvSpPr>
        <p:spPr>
          <a:xfrm flipH="1" flipV="1">
            <a:off x="-131445" y="0"/>
            <a:ext cx="9144000" cy="68580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8" name="文本框 14337"/>
          <p:cNvSpPr txBox="1"/>
          <p:nvPr/>
        </p:nvSpPr>
        <p:spPr>
          <a:xfrm>
            <a:off x="279400" y="622618"/>
            <a:ext cx="2497138" cy="528637"/>
          </a:xfrm>
          <a:prstGeom prst="rect">
            <a:avLst/>
          </a:prstGeom>
          <a:solidFill>
            <a:srgbClr val="DDFDDB"/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anchor="t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力学的总框架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9" name="文本框 14338"/>
          <p:cNvSpPr txBox="1"/>
          <p:nvPr/>
        </p:nvSpPr>
        <p:spPr>
          <a:xfrm>
            <a:off x="412750" y="2740025"/>
            <a:ext cx="10668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力学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2" name="文本框 14341"/>
          <p:cNvSpPr txBox="1"/>
          <p:nvPr/>
        </p:nvSpPr>
        <p:spPr>
          <a:xfrm>
            <a:off x="1587500" y="2055813"/>
            <a:ext cx="15240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运动学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3" name="文本框 14342"/>
          <p:cNvSpPr txBox="1"/>
          <p:nvPr/>
        </p:nvSpPr>
        <p:spPr>
          <a:xfrm>
            <a:off x="1631950" y="3343910"/>
            <a:ext cx="1524000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动力学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6" name="文本框 14345"/>
          <p:cNvSpPr txBox="1"/>
          <p:nvPr/>
        </p:nvSpPr>
        <p:spPr>
          <a:xfrm>
            <a:off x="3378200" y="2409825"/>
            <a:ext cx="20002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牛顿定律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7" name="文本框 14346"/>
          <p:cNvSpPr txBox="1"/>
          <p:nvPr/>
        </p:nvSpPr>
        <p:spPr>
          <a:xfrm>
            <a:off x="3378200" y="4364990"/>
            <a:ext cx="20002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守恒定律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50" name="文本框 14349"/>
          <p:cNvSpPr txBox="1"/>
          <p:nvPr/>
        </p:nvSpPr>
        <p:spPr>
          <a:xfrm>
            <a:off x="5476875" y="4364990"/>
            <a:ext cx="30480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动量守恒定律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51" name="文本框 14350"/>
          <p:cNvSpPr txBox="1"/>
          <p:nvPr/>
        </p:nvSpPr>
        <p:spPr>
          <a:xfrm>
            <a:off x="5476875" y="3415665"/>
            <a:ext cx="34270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机械能守恒定律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52" name="文本框 14351"/>
          <p:cNvSpPr txBox="1"/>
          <p:nvPr/>
        </p:nvSpPr>
        <p:spPr>
          <a:xfrm>
            <a:off x="5495925" y="5389245"/>
            <a:ext cx="32296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角动量守恒定律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1366520" y="2411095"/>
            <a:ext cx="285115" cy="1255395"/>
          </a:xfrm>
          <a:prstGeom prst="leftBrace">
            <a:avLst>
              <a:gd name="adj1" fmla="val 8115"/>
              <a:gd name="adj2" fmla="val 48527"/>
            </a:avLst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solidFill>
                <a:srgbClr val="020F0A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3126105" y="2695575"/>
            <a:ext cx="292100" cy="1959610"/>
          </a:xfrm>
          <a:prstGeom prst="leftBrace">
            <a:avLst>
              <a:gd name="adj1" fmla="val 8115"/>
              <a:gd name="adj2" fmla="val 48527"/>
            </a:avLst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solidFill>
                <a:srgbClr val="020F0A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5175250" y="3677285"/>
            <a:ext cx="292100" cy="1959610"/>
          </a:xfrm>
          <a:prstGeom prst="leftBrace">
            <a:avLst>
              <a:gd name="adj1" fmla="val 8115"/>
              <a:gd name="adj2" fmla="val 48527"/>
            </a:avLst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 anchorCtr="0"/>
          <a:p>
            <a:pPr defTabSz="914400"/>
            <a:endParaRPr lang="zh-CN" altLang="en-US">
              <a:solidFill>
                <a:srgbClr val="020F0A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文本框 254987"/>
          <p:cNvSpPr txBox="1"/>
          <p:nvPr/>
        </p:nvSpPr>
        <p:spPr>
          <a:xfrm>
            <a:off x="900113" y="682625"/>
            <a:ext cx="5818187" cy="579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章   质点运动学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6" name="灯片编号占位符 1"/>
          <p:cNvSpPr>
            <a:spLocks noGrp="1"/>
          </p:cNvSpPr>
          <p:nvPr/>
        </p:nvSpPr>
        <p:spPr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矩形 10241"/>
          <p:cNvSpPr/>
          <p:nvPr/>
        </p:nvSpPr>
        <p:spPr>
          <a:xfrm>
            <a:off x="1466850" y="1898650"/>
            <a:ext cx="6480175" cy="370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1.1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 参考系 坐标系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1.2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质点运动的描述 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</a:t>
            </a:r>
            <a:b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1.3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圆周运动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</a:rPr>
              <a:t>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1.4 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相对运动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256001"/>
          <p:cNvSpPr txBox="1"/>
          <p:nvPr/>
        </p:nvSpPr>
        <p:spPr>
          <a:xfrm>
            <a:off x="616585" y="2192338"/>
            <a:ext cx="7532688" cy="565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基本物理量：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位置矢量、位移、速度、加速度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8" name="文本框 256002"/>
          <p:cNvSpPr txBox="1"/>
          <p:nvPr/>
        </p:nvSpPr>
        <p:spPr>
          <a:xfrm>
            <a:off x="1962150" y="728663"/>
            <a:ext cx="5818188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4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本章内容要点 </a:t>
            </a:r>
            <a:endParaRPr lang="zh-CN" altLang="en-US" sz="44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59" name="灯片编号占位符 1"/>
          <p:cNvSpPr>
            <a:spLocks noGrp="1"/>
          </p:cNvSpPr>
          <p:nvPr/>
        </p:nvSpPr>
        <p:spPr>
          <a:xfrm>
            <a:off x="7073900" y="5976938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文本框 256001"/>
          <p:cNvSpPr txBox="1"/>
          <p:nvPr/>
        </p:nvSpPr>
        <p:spPr>
          <a:xfrm>
            <a:off x="527685" y="3284855"/>
            <a:ext cx="8295005" cy="565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三类坐标系：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直角坐标系、自然坐标系、极坐标系 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2" name="文本框 256001"/>
          <p:cNvSpPr txBox="1"/>
          <p:nvPr/>
        </p:nvSpPr>
        <p:spPr>
          <a:xfrm>
            <a:off x="616903" y="4378008"/>
            <a:ext cx="7532687" cy="565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运动学的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两类问题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PLACING_PICTURE_USER_VIEWPORT" val="{&quot;height&quot;:9000,&quot;width&quot;:13500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3712</Words>
  <Application>WPS 演示</Application>
  <PresentationFormat>在屏幕上显示</PresentationFormat>
  <Paragraphs>723</Paragraphs>
  <Slides>54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209</vt:i4>
      </vt:variant>
      <vt:variant>
        <vt:lpstr>幻灯片标题</vt:lpstr>
      </vt:variant>
      <vt:variant>
        <vt:i4>54</vt:i4>
      </vt:variant>
    </vt:vector>
  </HeadingPairs>
  <TitlesOfParts>
    <vt:vector size="284" baseType="lpstr">
      <vt:lpstr>Arial</vt:lpstr>
      <vt:lpstr>宋体</vt:lpstr>
      <vt:lpstr>Wingdings</vt:lpstr>
      <vt:lpstr>黑体</vt:lpstr>
      <vt:lpstr>Times New Roman</vt:lpstr>
      <vt:lpstr>Wingdings</vt:lpstr>
      <vt:lpstr>微软雅黑</vt:lpstr>
      <vt:lpstr>Arial Unicode MS</vt:lpstr>
      <vt:lpstr>Calibri</vt:lpstr>
      <vt:lpstr>Verdana</vt:lpstr>
      <vt:lpstr>Wingdings 2</vt:lpstr>
      <vt:lpstr>华文行楷</vt:lpstr>
      <vt:lpstr>仿宋_GB2312</vt:lpstr>
      <vt:lpstr>Symbol</vt:lpstr>
      <vt:lpstr>楷体_GB2312</vt:lpstr>
      <vt:lpstr>Webdings</vt:lpstr>
      <vt:lpstr>华文楷体</vt:lpstr>
      <vt:lpstr>仿宋</vt:lpstr>
      <vt:lpstr>默认设计模板</vt:lpstr>
      <vt:lpstr>2_默认设计模板</vt:lpstr>
      <vt:lpstr>1_默认设计模板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大 学 物 理 上册</vt:lpstr>
      <vt:lpstr>本 学 期 主 要 学 习 内 容</vt:lpstr>
      <vt:lpstr>参考资料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相对运动坐标系下物理量的变换</vt:lpstr>
      <vt:lpstr>重点内容</vt:lpstr>
      <vt:lpstr>难点内容</vt:lpstr>
      <vt:lpstr>小 结</vt:lpstr>
    </vt:vector>
  </TitlesOfParts>
  <Company>yang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第一篇 力 学 基 础</dc:title>
  <dc:creator>ylz</dc:creator>
  <cp:lastModifiedBy>zls</cp:lastModifiedBy>
  <cp:revision>520</cp:revision>
  <dcterms:created xsi:type="dcterms:W3CDTF">2007-12-31T01:31:00Z</dcterms:created>
  <dcterms:modified xsi:type="dcterms:W3CDTF">2024-03-13T07:08:37Z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